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9" r:id="rId2"/>
    <p:sldId id="266" r:id="rId3"/>
    <p:sldId id="270" r:id="rId4"/>
    <p:sldId id="304" r:id="rId5"/>
    <p:sldId id="273" r:id="rId6"/>
    <p:sldId id="308" r:id="rId7"/>
    <p:sldId id="300" r:id="rId8"/>
    <p:sldId id="313" r:id="rId9"/>
    <p:sldId id="302" r:id="rId10"/>
    <p:sldId id="301" r:id="rId11"/>
    <p:sldId id="303" r:id="rId12"/>
    <p:sldId id="271" r:id="rId13"/>
    <p:sldId id="309" r:id="rId14"/>
    <p:sldId id="306" r:id="rId15"/>
    <p:sldId id="314" r:id="rId16"/>
    <p:sldId id="305" r:id="rId17"/>
    <p:sldId id="307" r:id="rId18"/>
    <p:sldId id="316" r:id="rId19"/>
    <p:sldId id="274" r:id="rId20"/>
    <p:sldId id="312" r:id="rId21"/>
    <p:sldId id="311" r:id="rId22"/>
    <p:sldId id="315" r:id="rId23"/>
    <p:sldId id="275" r:id="rId24"/>
    <p:sldId id="310" r:id="rId25"/>
    <p:sldId id="269" r:id="rId26"/>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99"/>
    <a:srgbClr val="737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5" autoAdjust="0"/>
    <p:restoredTop sz="79195" autoAdjust="0"/>
  </p:normalViewPr>
  <p:slideViewPr>
    <p:cSldViewPr>
      <p:cViewPr varScale="1">
        <p:scale>
          <a:sx n="72" d="100"/>
          <a:sy n="72" d="100"/>
        </p:scale>
        <p:origin x="1160" y="52"/>
      </p:cViewPr>
      <p:guideLst>
        <p:guide orient="horz" pos="2160"/>
        <p:guide pos="2880"/>
        <p:guide orient="horz" pos="1620"/>
      </p:guideLst>
    </p:cSldViewPr>
  </p:slideViewPr>
  <p:outlineViewPr>
    <p:cViewPr>
      <p:scale>
        <a:sx n="33" d="100"/>
        <a:sy n="33" d="100"/>
      </p:scale>
      <p:origin x="48" y="7494"/>
    </p:cViewPr>
  </p:outlineViewPr>
  <p:notesTextViewPr>
    <p:cViewPr>
      <p:scale>
        <a:sx n="75" d="100"/>
        <a:sy n="75" d="100"/>
      </p:scale>
      <p:origin x="0" y="0"/>
    </p:cViewPr>
  </p:notesTextViewPr>
  <p:notesViewPr>
    <p:cSldViewPr>
      <p:cViewPr varScale="1">
        <p:scale>
          <a:sx n="49" d="100"/>
          <a:sy n="49" d="100"/>
        </p:scale>
        <p:origin x="273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16/03/2024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a:p>
        </p:txBody>
      </p:sp>
    </p:spTree>
    <p:extLst>
      <p:ext uri="{BB962C8B-B14F-4D97-AF65-F5344CB8AC3E}">
        <p14:creationId xmlns:p14="http://schemas.microsoft.com/office/powerpoint/2010/main" val="296444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a:p>
        </p:txBody>
      </p:sp>
    </p:spTree>
    <p:extLst>
      <p:ext uri="{BB962C8B-B14F-4D97-AF65-F5344CB8AC3E}">
        <p14:creationId xmlns:p14="http://schemas.microsoft.com/office/powerpoint/2010/main" val="107202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a:p>
        </p:txBody>
      </p:sp>
    </p:spTree>
    <p:extLst>
      <p:ext uri="{BB962C8B-B14F-4D97-AF65-F5344CB8AC3E}">
        <p14:creationId xmlns:p14="http://schemas.microsoft.com/office/powerpoint/2010/main" val="107965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12</a:t>
            </a:fld>
            <a:endParaRPr lang="en-US"/>
          </a:p>
        </p:txBody>
      </p:sp>
    </p:spTree>
    <p:extLst>
      <p:ext uri="{BB962C8B-B14F-4D97-AF65-F5344CB8AC3E}">
        <p14:creationId xmlns:p14="http://schemas.microsoft.com/office/powerpoint/2010/main" val="234556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19</a:t>
            </a:fld>
            <a:endParaRPr lang="en-US"/>
          </a:p>
        </p:txBody>
      </p:sp>
    </p:spTree>
    <p:extLst>
      <p:ext uri="{BB962C8B-B14F-4D97-AF65-F5344CB8AC3E}">
        <p14:creationId xmlns:p14="http://schemas.microsoft.com/office/powerpoint/2010/main" val="202259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23</a:t>
            </a:fld>
            <a:endParaRPr lang="en-US"/>
          </a:p>
        </p:txBody>
      </p:sp>
    </p:spTree>
    <p:extLst>
      <p:ext uri="{BB962C8B-B14F-4D97-AF65-F5344CB8AC3E}">
        <p14:creationId xmlns:p14="http://schemas.microsoft.com/office/powerpoint/2010/main" val="373745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614B41F-49E2-4638-9606-4876D6B9E99C}" type="datetime1">
              <a:rPr lang="el-GR" smtClean="0"/>
              <a:pPr/>
              <a:t>16/3/2024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2CE1D9A-7923-4CC7-A58C-9CAD1954A89A}" type="datetime1">
              <a:rPr lang="el-GR" smtClean="0"/>
              <a:pPr/>
              <a:t>16/3/2024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85F084A-1050-49A0-82D2-E43BD73B42D9}" type="datetime1">
              <a:rPr lang="el-GR" smtClean="0"/>
              <a:pPr/>
              <a:t>16/3/2024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B4ADC48-EE14-4D06-B135-FB2C6CE98506}" type="datetime1">
              <a:rPr lang="el-GR" smtClean="0"/>
              <a:pPr/>
              <a:t>16/3/2024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8FAEDB12-2D44-4D93-9058-2C0176384169}"/>
              </a:ext>
            </a:extLst>
          </p:cNvPr>
          <p:cNvPicPr>
            <a:picLocks noChangeAspect="1" noChangeArrowheads="1"/>
          </p:cNvPicPr>
          <p:nvPr userDrawn="1"/>
        </p:nvPicPr>
        <p:blipFill>
          <a:blip r:embed="rId2" cstate="print"/>
          <a:srcRect/>
          <a:stretch>
            <a:fillRect/>
          </a:stretch>
        </p:blipFill>
        <p:spPr bwMode="auto">
          <a:xfrm>
            <a:off x="1" y="1"/>
            <a:ext cx="2071670" cy="79753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7087BF42-8B8C-4410-887A-BA5F653C7B59}" type="datetime1">
              <a:rPr lang="el-GR" smtClean="0"/>
              <a:pPr/>
              <a:t>16/3/2024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7D3823F-CB75-4FA3-B241-8B9AA31BEAE0}" type="datetime1">
              <a:rPr lang="el-GR" smtClean="0"/>
              <a:pPr/>
              <a:t>16/3/2024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6E0B675-2691-4A70-8158-9F3EDE5CE893}" type="datetime1">
              <a:rPr lang="el-GR" smtClean="0"/>
              <a:pPr/>
              <a:t>16/3/2024</a:t>
            </a:fld>
            <a:endParaRPr lang="el-GR"/>
          </a:p>
        </p:txBody>
      </p:sp>
      <p:sp>
        <p:nvSpPr>
          <p:cNvPr id="8" name="7 - Θέση υποσέλιδου"/>
          <p:cNvSpPr>
            <a:spLocks noGrp="1"/>
          </p:cNvSpPr>
          <p:nvPr>
            <p:ph type="ftr" sz="quarter" idx="11"/>
          </p:nvPr>
        </p:nvSpPr>
        <p:spPr/>
        <p:txBody>
          <a:bodyPr/>
          <a:lstStyle/>
          <a:p>
            <a:r>
              <a:rPr lang="en-GB"/>
              <a:t>https://www.cs.ucy.ac.cy/courses/EPL646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8F376664-C004-4926-A4D0-4352E9E9CF89}" type="datetime1">
              <a:rPr lang="el-GR" smtClean="0"/>
              <a:pPr/>
              <a:t>16/3/2024</a:t>
            </a:fld>
            <a:endParaRPr lang="el-GR"/>
          </a:p>
        </p:txBody>
      </p:sp>
      <p:sp>
        <p:nvSpPr>
          <p:cNvPr id="4" name="3 - Θέση υποσέλιδου"/>
          <p:cNvSpPr>
            <a:spLocks noGrp="1"/>
          </p:cNvSpPr>
          <p:nvPr>
            <p:ph type="ftr" sz="quarter" idx="11"/>
          </p:nvPr>
        </p:nvSpPr>
        <p:spPr/>
        <p:txBody>
          <a:bodyPr/>
          <a:lstStyle/>
          <a:p>
            <a:r>
              <a:rPr lang="en-GB"/>
              <a:t>https://www.cs.ucy.ac.cy/courses/EPL646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4274D9-C7C8-42AB-994F-F11F31D4E17F}" type="datetime1">
              <a:rPr lang="el-GR" smtClean="0"/>
              <a:pPr/>
              <a:t>16/3/2024</a:t>
            </a:fld>
            <a:endParaRPr lang="el-GR"/>
          </a:p>
        </p:txBody>
      </p:sp>
      <p:sp>
        <p:nvSpPr>
          <p:cNvPr id="3" name="2 - Θέση υποσέλιδου"/>
          <p:cNvSpPr>
            <a:spLocks noGrp="1"/>
          </p:cNvSpPr>
          <p:nvPr>
            <p:ph type="ftr" sz="quarter" idx="11"/>
          </p:nvPr>
        </p:nvSpPr>
        <p:spPr/>
        <p:txBody>
          <a:bodyPr/>
          <a:lstStyle/>
          <a:p>
            <a:r>
              <a:rPr lang="en-GB"/>
              <a:t>https://www.cs.ucy.ac.cy/courses/EPL646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C5C5B093-6EB2-4F3E-84CB-EF221316F979}" type="datetime1">
              <a:rPr lang="el-GR" smtClean="0"/>
              <a:pPr/>
              <a:t>16/3/2024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74D0572-91C5-4EF6-964A-051DFC501F37}" type="datetime1">
              <a:rPr lang="el-GR" smtClean="0"/>
              <a:pPr/>
              <a:t>16/3/2024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EE96A4-874F-4AF4-A0BA-1F18879FA212}" type="datetime1">
              <a:rPr lang="el-GR" smtClean="0"/>
              <a:pPr/>
              <a:t>16/3/2024</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https://www.cs.ucy.ac.cy/courses/EPL646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ucy.ac.cy/branding/documents/logo/DepartmentsAndUnitsLogo/FacultyOfPureAndAppliedSciences/ComputerScience/Department_of_Computer_Science_en.jpg"/>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3" name="Subtitle 2"/>
          <p:cNvSpPr>
            <a:spLocks noGrp="1"/>
          </p:cNvSpPr>
          <p:nvPr>
            <p:ph type="subTitle" idx="1"/>
          </p:nvPr>
        </p:nvSpPr>
        <p:spPr>
          <a:xfrm>
            <a:off x="1446596" y="4011910"/>
            <a:ext cx="6250809" cy="467878"/>
          </a:xfrm>
        </p:spPr>
        <p:txBody>
          <a:bodyPr>
            <a:noAutofit/>
          </a:bodyPr>
          <a:lstStyle/>
          <a:p>
            <a:r>
              <a:rPr lang="en-US" sz="1600" b="1" dirty="0">
                <a:solidFill>
                  <a:schemeClr val="tx2">
                    <a:lumMod val="50000"/>
                  </a:schemeClr>
                </a:solidFill>
                <a:latin typeface="Constantia" pitchFamily="18" charset="0"/>
              </a:rPr>
              <a:t>By </a:t>
            </a:r>
            <a:r>
              <a:rPr lang="en-US" sz="1600" b="1" dirty="0" smtClean="0">
                <a:solidFill>
                  <a:schemeClr val="tx2">
                    <a:lumMod val="50000"/>
                  </a:schemeClr>
                </a:solidFill>
                <a:latin typeface="Constantia" pitchFamily="18" charset="0"/>
              </a:rPr>
              <a:t>Andreas </a:t>
            </a:r>
            <a:r>
              <a:rPr lang="en-US" sz="1600" b="1" dirty="0" err="1" smtClean="0">
                <a:solidFill>
                  <a:schemeClr val="tx2">
                    <a:lumMod val="50000"/>
                  </a:schemeClr>
                </a:solidFill>
                <a:latin typeface="Constantia" pitchFamily="18" charset="0"/>
              </a:rPr>
              <a:t>Kikas</a:t>
            </a:r>
            <a:r>
              <a:rPr lang="en-US" sz="1600" b="1" dirty="0" smtClean="0">
                <a:solidFill>
                  <a:schemeClr val="tx2">
                    <a:lumMod val="50000"/>
                  </a:schemeClr>
                </a:solidFill>
                <a:latin typeface="Constantia" pitchFamily="18" charset="0"/>
              </a:rPr>
              <a:t>: akikas01@ucy.ac.cy</a:t>
            </a:r>
            <a:endParaRPr lang="el-GR" sz="1600" dirty="0">
              <a:solidFill>
                <a:schemeClr val="tx2">
                  <a:lumMod val="50000"/>
                </a:schemeClr>
              </a:solidFill>
              <a:latin typeface="Constantia" pitchFamily="18" charset="0"/>
            </a:endParaRPr>
          </a:p>
        </p:txBody>
      </p:sp>
      <p:sp>
        <p:nvSpPr>
          <p:cNvPr id="9" name="Footer Placeholder 8">
            <a:extLst>
              <a:ext uri="{FF2B5EF4-FFF2-40B4-BE49-F238E27FC236}">
                <a16:creationId xmlns:a16="http://schemas.microsoft.com/office/drawing/2014/main" id="{E0F24252-FF26-4082-BCBC-D3FA1E11A63A}"/>
              </a:ext>
            </a:extLst>
          </p:cNvPr>
          <p:cNvSpPr>
            <a:spLocks noGrp="1"/>
          </p:cNvSpPr>
          <p:nvPr>
            <p:ph type="ftr" sz="quarter" idx="11"/>
          </p:nvPr>
        </p:nvSpPr>
        <p:spPr>
          <a:xfrm>
            <a:off x="3124200" y="4768469"/>
            <a:ext cx="3090874" cy="272638"/>
          </a:xfrm>
        </p:spPr>
        <p:txBody>
          <a:bodyPr/>
          <a:lstStyle/>
          <a:p>
            <a:r>
              <a:rPr lang="en-GB" dirty="0">
                <a:latin typeface="Constantia" pitchFamily="18" charset="0"/>
              </a:rPr>
              <a:t>https://www2.cs.ucy.ac.cy/courses/EPL646</a:t>
            </a:r>
            <a:endParaRPr lang="el-GR" dirty="0">
              <a:latin typeface="Constantia" pitchFamily="18" charset="0"/>
            </a:endParaRPr>
          </a:p>
        </p:txBody>
      </p:sp>
      <p:sp>
        <p:nvSpPr>
          <p:cNvPr id="8" name="Slide Number Placeholder 7"/>
          <p:cNvSpPr>
            <a:spLocks noGrp="1"/>
          </p:cNvSpPr>
          <p:nvPr>
            <p:ph type="sldNum" sz="quarter" idx="12"/>
          </p:nvPr>
        </p:nvSpPr>
        <p:spPr/>
        <p:txBody>
          <a:bodyPr/>
          <a:lstStyle/>
          <a:p>
            <a:fld id="{D3F1D1C4-C2D9-4231-9FB2-B2D9D97AA41D}" type="slidenum">
              <a:rPr lang="el-GR" smtClean="0">
                <a:latin typeface="Constantia" pitchFamily="18" charset="0"/>
              </a:rPr>
              <a:pPr/>
              <a:t>1</a:t>
            </a:fld>
            <a:endParaRPr lang="el-GR" dirty="0">
              <a:latin typeface="Constantia" pitchFamily="18" charset="0"/>
            </a:endParaRPr>
          </a:p>
        </p:txBody>
      </p:sp>
      <p:sp>
        <p:nvSpPr>
          <p:cNvPr id="13" name="Rectangle 12"/>
          <p:cNvSpPr/>
          <p:nvPr/>
        </p:nvSpPr>
        <p:spPr>
          <a:xfrm>
            <a:off x="0" y="644900"/>
            <a:ext cx="9144000" cy="523220"/>
          </a:xfrm>
          <a:prstGeom prst="rect">
            <a:avLst/>
          </a:prstGeom>
        </p:spPr>
        <p:txBody>
          <a:bodyPr wrap="square">
            <a:spAutoFit/>
          </a:bodyPr>
          <a:lstStyle/>
          <a:p>
            <a:pPr algn="ctr"/>
            <a:r>
              <a:rPr lang="en-US" sz="24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12" name="Rectangle 11"/>
          <p:cNvSpPr/>
          <p:nvPr/>
        </p:nvSpPr>
        <p:spPr>
          <a:xfrm>
            <a:off x="285720" y="2656532"/>
            <a:ext cx="8572560" cy="1477328"/>
          </a:xfrm>
          <a:prstGeom prst="rect">
            <a:avLst/>
          </a:prstGeom>
        </p:spPr>
        <p:txBody>
          <a:bodyPr wrap="square">
            <a:spAutoFit/>
          </a:bodyPr>
          <a:lstStyle/>
          <a:p>
            <a:pPr algn="just"/>
            <a:r>
              <a:rPr lang="en-US" dirty="0">
                <a:latin typeface="Helvetica Neue"/>
              </a:rPr>
              <a:t>Alberto Lerner, Carsten Binnig, Philippe </a:t>
            </a:r>
            <a:r>
              <a:rPr lang="en-US" dirty="0" err="1">
                <a:latin typeface="Helvetica Neue"/>
              </a:rPr>
              <a:t>Cudré-Mauroux</a:t>
            </a:r>
            <a:r>
              <a:rPr lang="en-US" dirty="0">
                <a:latin typeface="Helvetica Neue"/>
              </a:rPr>
              <a:t>, Rana Hussein, Matthias </a:t>
            </a:r>
            <a:r>
              <a:rPr lang="en-US" dirty="0" err="1">
                <a:latin typeface="Helvetica Neue"/>
              </a:rPr>
              <a:t>Jasny</a:t>
            </a:r>
            <a:r>
              <a:rPr lang="en-US" dirty="0">
                <a:latin typeface="Helvetica Neue"/>
              </a:rPr>
              <a:t>, Theo </a:t>
            </a:r>
            <a:r>
              <a:rPr lang="en-US" dirty="0" err="1">
                <a:latin typeface="Helvetica Neue"/>
              </a:rPr>
              <a:t>Jepsen</a:t>
            </a:r>
            <a:r>
              <a:rPr lang="en-US" dirty="0">
                <a:latin typeface="Helvetica Neue"/>
              </a:rPr>
              <a:t>, Dan R. K. Ports, Lasse </a:t>
            </a:r>
            <a:r>
              <a:rPr lang="en-US" dirty="0" err="1">
                <a:latin typeface="Helvetica Neue"/>
              </a:rPr>
              <a:t>Thostrup</a:t>
            </a:r>
            <a:r>
              <a:rPr lang="en-US" dirty="0">
                <a:latin typeface="Helvetica Neue"/>
              </a:rPr>
              <a:t>, and Tobias Ziegler. 2023. Databases on Modern Networks: A Decade of Research That Now Comes into Practice. Proc. VLDB Endow. 16, 12 (August 2023), 3894–3897. https://doi.org/10.14778/3611540.3611579</a:t>
            </a:r>
            <a:endParaRPr lang="en-US" dirty="0">
              <a:solidFill>
                <a:srgbClr val="0000FF"/>
              </a:solidFill>
              <a:latin typeface="Constantia" pitchFamily="18" charset="0"/>
            </a:endParaRPr>
          </a:p>
        </p:txBody>
      </p:sp>
      <p:sp>
        <p:nvSpPr>
          <p:cNvPr id="61442" name="AutoShape 2" descr="Image result for logo ucy cs department"/>
          <p:cNvSpPr>
            <a:spLocks noChangeAspect="1" noChangeArrowheads="1"/>
          </p:cNvSpPr>
          <p:nvPr/>
        </p:nvSpPr>
        <p:spPr bwMode="auto">
          <a:xfrm>
            <a:off x="155574" y="-136526"/>
            <a:ext cx="850887" cy="85088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Title 1"/>
          <p:cNvSpPr>
            <a:spLocks noGrp="1"/>
          </p:cNvSpPr>
          <p:nvPr>
            <p:ph type="ctrTitle"/>
          </p:nvPr>
        </p:nvSpPr>
        <p:spPr>
          <a:xfrm>
            <a:off x="683411" y="1455595"/>
            <a:ext cx="7972452" cy="1224861"/>
          </a:xfrm>
        </p:spPr>
        <p:txBody>
          <a:bodyPr>
            <a:normAutofit fontScale="90000"/>
          </a:bodyPr>
          <a:lstStyle/>
          <a:p>
            <a:r>
              <a:rPr lang="en-US" sz="3600" b="1" u="sng" dirty="0" smtClean="0">
                <a:solidFill>
                  <a:srgbClr val="0000FF"/>
                </a:solidFill>
                <a:latin typeface="Helvetica Neue"/>
              </a:rPr>
              <a:t>Databases </a:t>
            </a:r>
            <a:r>
              <a:rPr lang="en-US" sz="3600" b="1" u="sng" dirty="0">
                <a:solidFill>
                  <a:srgbClr val="0000FF"/>
                </a:solidFill>
                <a:latin typeface="Helvetica Neue"/>
              </a:rPr>
              <a:t>on Modern Networks:</a:t>
            </a:r>
            <a:br>
              <a:rPr lang="en-US" sz="3600" b="1" u="sng" dirty="0">
                <a:solidFill>
                  <a:srgbClr val="0000FF"/>
                </a:solidFill>
                <a:latin typeface="Helvetica Neue"/>
              </a:rPr>
            </a:br>
            <a:r>
              <a:rPr lang="en-US" sz="3600" b="1" u="sng" dirty="0">
                <a:solidFill>
                  <a:srgbClr val="0000FF"/>
                </a:solidFill>
                <a:latin typeface="Helvetica Neue"/>
              </a:rPr>
              <a:t>A Decade of Research That Now Comes into Practice</a:t>
            </a:r>
            <a:r>
              <a:rPr lang="en-US" sz="3600" b="1" dirty="0"/>
              <a:t/>
            </a:r>
            <a:br>
              <a:rPr lang="en-US" sz="3600" b="1" dirty="0"/>
            </a:br>
            <a:endParaRPr lang="en-US" sz="3600" b="1"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29007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RDMA(Remote direct memory access</a:t>
            </a:r>
            <a:r>
              <a:rPr lang="en-US" dirty="0" smtClean="0"/>
              <a:t>) </a:t>
            </a:r>
            <a:endParaRPr lang="en-US" dirty="0"/>
          </a:p>
        </p:txBody>
      </p:sp>
      <p:sp>
        <p:nvSpPr>
          <p:cNvPr id="3" name="Content Placeholder 2"/>
          <p:cNvSpPr>
            <a:spLocks noGrp="1"/>
          </p:cNvSpPr>
          <p:nvPr>
            <p:ph sz="half" idx="1"/>
          </p:nvPr>
        </p:nvSpPr>
        <p:spPr>
          <a:xfrm>
            <a:off x="457200" y="1200151"/>
            <a:ext cx="8229600" cy="3394472"/>
          </a:xfrm>
        </p:spPr>
        <p:txBody>
          <a:bodyPr>
            <a:normAutofit fontScale="85000" lnSpcReduction="20000"/>
          </a:bodyPr>
          <a:lstStyle/>
          <a:p>
            <a:r>
              <a:rPr lang="en-US" dirty="0" smtClean="0"/>
              <a:t>Early </a:t>
            </a:r>
            <a:r>
              <a:rPr lang="en-US" dirty="0"/>
              <a:t>studies examined the significance of RDMA in enabling disaggregated database designs, which resulted in scalable systems able to manage workloads that were previously infeasible, such as distributed OLTP or graph processing.</a:t>
            </a:r>
          </a:p>
          <a:p>
            <a:r>
              <a:rPr lang="en-US" dirty="0"/>
              <a:t>The necessity for developing DBMS designs to effectively use RDMA, comprehending and implementing effective RDMA-based systems, and refining RDMA abstractions for easier usage without sacrificing performance are among the lessons learned during the first ten years of RDMA-based database research.</a:t>
            </a:r>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10</a:t>
            </a:fld>
            <a:endParaRPr lang="el-GR"/>
          </a:p>
        </p:txBody>
      </p:sp>
    </p:spTree>
    <p:extLst>
      <p:ext uri="{BB962C8B-B14F-4D97-AF65-F5344CB8AC3E}">
        <p14:creationId xmlns:p14="http://schemas.microsoft.com/office/powerpoint/2010/main" val="147122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RDMA(Remote direct memory access</a:t>
            </a:r>
            <a:r>
              <a:rPr lang="en-US" dirty="0" smtClean="0"/>
              <a:t>) </a:t>
            </a:r>
            <a:endParaRPr lang="en-US" dirty="0"/>
          </a:p>
        </p:txBody>
      </p:sp>
      <p:sp>
        <p:nvSpPr>
          <p:cNvPr id="3" name="Content Placeholder 2"/>
          <p:cNvSpPr>
            <a:spLocks noGrp="1"/>
          </p:cNvSpPr>
          <p:nvPr>
            <p:ph sz="half" idx="1"/>
          </p:nvPr>
        </p:nvSpPr>
        <p:spPr>
          <a:xfrm>
            <a:off x="457200" y="1200151"/>
            <a:ext cx="8229600" cy="3394472"/>
          </a:xfrm>
        </p:spPr>
        <p:txBody>
          <a:bodyPr>
            <a:normAutofit lnSpcReduction="10000"/>
          </a:bodyPr>
          <a:lstStyle/>
          <a:p>
            <a:r>
              <a:rPr lang="en-US" dirty="0"/>
              <a:t>The topic of RDMA-optimal database designs is still being discussed; suggestions for cloud database systems include disaggregated structures with logical cache layers.</a:t>
            </a:r>
          </a:p>
          <a:p>
            <a:r>
              <a:rPr lang="en-US" dirty="0"/>
              <a:t>It is quite difficult to design accurate protocols for concurrent RDMA write operations; to make this process less complicated, better RDMA abstractions with database-centric primitives are required.</a:t>
            </a:r>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11</a:t>
            </a:fld>
            <a:endParaRPr lang="el-GR"/>
          </a:p>
        </p:txBody>
      </p:sp>
    </p:spTree>
    <p:extLst>
      <p:ext uri="{BB962C8B-B14F-4D97-AF65-F5344CB8AC3E}">
        <p14:creationId xmlns:p14="http://schemas.microsoft.com/office/powerpoint/2010/main" val="414925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a:bodyPr>
          <a:lstStyle/>
          <a:p>
            <a:r>
              <a:rPr lang="en-US" sz="3600" dirty="0" smtClean="0">
                <a:latin typeface="Söhne"/>
              </a:rPr>
              <a:t>Programmable Network Devices </a:t>
            </a:r>
            <a:endParaRPr lang="en-US" sz="3600"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131590"/>
            <a:ext cx="4097614" cy="4104455"/>
          </a:xfrm>
        </p:spPr>
        <p:txBody>
          <a:bodyPr>
            <a:normAutofit/>
          </a:bodyPr>
          <a:lstStyle/>
          <a:p>
            <a:r>
              <a:rPr lang="en-US" sz="2400" dirty="0" smtClean="0"/>
              <a:t>Programmability </a:t>
            </a:r>
            <a:r>
              <a:rPr lang="en-US" sz="2400" dirty="0"/>
              <a:t>is available in modern NICs </a:t>
            </a:r>
            <a:r>
              <a:rPr lang="en-US" sz="2400" dirty="0" smtClean="0"/>
              <a:t>(Network Interface </a:t>
            </a:r>
            <a:r>
              <a:rPr lang="en-US" sz="2400" dirty="0"/>
              <a:t>C</a:t>
            </a:r>
            <a:r>
              <a:rPr lang="en-US" sz="2400" dirty="0" smtClean="0"/>
              <a:t>ards </a:t>
            </a:r>
            <a:r>
              <a:rPr lang="en-US" sz="2400" dirty="0"/>
              <a:t>) and switches, but the kinds of calculations they can offload are limited by unique computing models and memory limits</a:t>
            </a:r>
            <a:r>
              <a:rPr lang="en-US" sz="2400" dirty="0" smtClean="0"/>
              <a:t>.</a:t>
            </a:r>
            <a:endParaRPr lang="en-US" sz="2400" dirty="0"/>
          </a:p>
        </p:txBody>
      </p:sp>
      <p:pic>
        <p:nvPicPr>
          <p:cNvPr id="5" name="Picture 4"/>
          <p:cNvPicPr>
            <a:picLocks noChangeAspect="1"/>
          </p:cNvPicPr>
          <p:nvPr/>
        </p:nvPicPr>
        <p:blipFill>
          <a:blip r:embed="rId3"/>
          <a:stretch>
            <a:fillRect/>
          </a:stretch>
        </p:blipFill>
        <p:spPr>
          <a:xfrm>
            <a:off x="4427984" y="1027910"/>
            <a:ext cx="4258816" cy="3867572"/>
          </a:xfrm>
          <a:prstGeom prst="rect">
            <a:avLst/>
          </a:prstGeom>
        </p:spPr>
      </p:pic>
    </p:spTree>
    <p:extLst>
      <p:ext uri="{BB962C8B-B14F-4D97-AF65-F5344CB8AC3E}">
        <p14:creationId xmlns:p14="http://schemas.microsoft.com/office/powerpoint/2010/main" val="230129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Programmable Network Devices </a:t>
            </a:r>
          </a:p>
        </p:txBody>
      </p:sp>
      <p:sp>
        <p:nvSpPr>
          <p:cNvPr id="3" name="Content Placeholder 2"/>
          <p:cNvSpPr>
            <a:spLocks noGrp="1"/>
          </p:cNvSpPr>
          <p:nvPr>
            <p:ph sz="half" idx="1"/>
          </p:nvPr>
        </p:nvSpPr>
        <p:spPr>
          <a:xfrm>
            <a:off x="457200" y="1200151"/>
            <a:ext cx="8229600" cy="3394472"/>
          </a:xfrm>
        </p:spPr>
        <p:txBody>
          <a:bodyPr>
            <a:normAutofit/>
          </a:bodyPr>
          <a:lstStyle/>
          <a:p>
            <a:r>
              <a:rPr lang="en-US" dirty="0"/>
              <a:t>Despite these drawbacks, database systems can gain by assigning specific duties to network hardware.</a:t>
            </a:r>
          </a:p>
          <a:p>
            <a:r>
              <a:rPr lang="en-US" dirty="0"/>
              <a:t>Based on Semantics By sending queries to secondary servers and using a network switch to monitor database updates and guarantee data consistency, routing can lessen the read stress on primary servers.</a:t>
            </a:r>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13</a:t>
            </a:fld>
            <a:endParaRPr lang="el-GR"/>
          </a:p>
        </p:txBody>
      </p:sp>
    </p:spTree>
    <p:extLst>
      <p:ext uri="{BB962C8B-B14F-4D97-AF65-F5344CB8AC3E}">
        <p14:creationId xmlns:p14="http://schemas.microsoft.com/office/powerpoint/2010/main" val="76495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Programmable Network Devices </a:t>
            </a:r>
          </a:p>
        </p:txBody>
      </p:sp>
      <p:sp>
        <p:nvSpPr>
          <p:cNvPr id="3" name="Content Placeholder 2"/>
          <p:cNvSpPr>
            <a:spLocks noGrp="1"/>
          </p:cNvSpPr>
          <p:nvPr>
            <p:ph sz="half" idx="1"/>
          </p:nvPr>
        </p:nvSpPr>
        <p:spPr>
          <a:xfrm>
            <a:off x="457200" y="1200151"/>
            <a:ext cx="8229600" cy="3394472"/>
          </a:xfrm>
        </p:spPr>
        <p:txBody>
          <a:bodyPr>
            <a:normAutofit/>
          </a:bodyPr>
          <a:lstStyle/>
          <a:p>
            <a:r>
              <a:rPr lang="en-US" dirty="0"/>
              <a:t>Network switches have the ability to reorganize and batch transactions in order to save overhead and increase server cache hit rates.</a:t>
            </a:r>
          </a:p>
          <a:p>
            <a:r>
              <a:rPr lang="en-US" dirty="0"/>
              <a:t>Instead of passing </a:t>
            </a:r>
            <a:r>
              <a:rPr lang="en-US" dirty="0" smtClean="0"/>
              <a:t>OLTP(</a:t>
            </a:r>
            <a:r>
              <a:rPr lang="en-US" dirty="0"/>
              <a:t>O</a:t>
            </a:r>
            <a:r>
              <a:rPr lang="en-US" dirty="0" smtClean="0"/>
              <a:t>nline </a:t>
            </a:r>
            <a:r>
              <a:rPr lang="en-US" dirty="0"/>
              <a:t>T</a:t>
            </a:r>
            <a:r>
              <a:rPr lang="en-US" dirty="0" smtClean="0"/>
              <a:t>ransactional </a:t>
            </a:r>
            <a:r>
              <a:rPr lang="en-US" dirty="0"/>
              <a:t>P</a:t>
            </a:r>
            <a:r>
              <a:rPr lang="en-US" dirty="0" smtClean="0"/>
              <a:t>rocessing) </a:t>
            </a:r>
            <a:r>
              <a:rPr lang="en-US" dirty="0"/>
              <a:t>transactions to servers, the network can process them locally, allowing for caching and early execution</a:t>
            </a:r>
            <a:r>
              <a:rPr lang="en-US" dirty="0" smtClean="0"/>
              <a:t>.</a:t>
            </a:r>
          </a:p>
          <a:p>
            <a:endParaRPr lang="en-US" dirty="0"/>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14</a:t>
            </a:fld>
            <a:endParaRPr lang="el-GR"/>
          </a:p>
        </p:txBody>
      </p:sp>
    </p:spTree>
    <p:extLst>
      <p:ext uri="{BB962C8B-B14F-4D97-AF65-F5344CB8AC3E}">
        <p14:creationId xmlns:p14="http://schemas.microsoft.com/office/powerpoint/2010/main" val="378203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Programmable Network Devices </a:t>
            </a:r>
            <a:endParaRPr lang="en-US" dirty="0"/>
          </a:p>
        </p:txBody>
      </p:sp>
      <p:sp>
        <p:nvSpPr>
          <p:cNvPr id="3" name="Content Placeholder 2"/>
          <p:cNvSpPr>
            <a:spLocks noGrp="1"/>
          </p:cNvSpPr>
          <p:nvPr>
            <p:ph sz="half" idx="1"/>
          </p:nvPr>
        </p:nvSpPr>
        <p:spPr>
          <a:xfrm>
            <a:off x="457200" y="1200151"/>
            <a:ext cx="8229600" cy="3394472"/>
          </a:xfrm>
        </p:spPr>
        <p:txBody>
          <a:bodyPr/>
          <a:lstStyle/>
          <a:p>
            <a:r>
              <a:rPr lang="en-US" sz="3200" dirty="0"/>
              <a:t>Switch programming may be used to simplify distributed calculations by performing joins, aggregations, and graph data processing, hence enabling Relational and Graph Analytic Acceleration.</a:t>
            </a:r>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15</a:t>
            </a:fld>
            <a:endParaRPr lang="el-GR"/>
          </a:p>
        </p:txBody>
      </p:sp>
    </p:spTree>
    <p:extLst>
      <p:ext uri="{BB962C8B-B14F-4D97-AF65-F5344CB8AC3E}">
        <p14:creationId xmlns:p14="http://schemas.microsoft.com/office/powerpoint/2010/main" val="65960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Programmable Network Devices </a:t>
            </a:r>
          </a:p>
        </p:txBody>
      </p:sp>
      <p:sp>
        <p:nvSpPr>
          <p:cNvPr id="3" name="Content Placeholder 2"/>
          <p:cNvSpPr>
            <a:spLocks noGrp="1"/>
          </p:cNvSpPr>
          <p:nvPr>
            <p:ph sz="half" idx="1"/>
          </p:nvPr>
        </p:nvSpPr>
        <p:spPr>
          <a:xfrm>
            <a:off x="457200" y="1200151"/>
            <a:ext cx="8229600" cy="3394472"/>
          </a:xfrm>
        </p:spPr>
        <p:txBody>
          <a:bodyPr>
            <a:normAutofit/>
          </a:bodyPr>
          <a:lstStyle/>
          <a:p>
            <a:r>
              <a:rPr lang="en-US" dirty="0" smtClean="0"/>
              <a:t>Network </a:t>
            </a:r>
            <a:r>
              <a:rPr lang="en-US" dirty="0"/>
              <a:t>programmability helps in Machine Learning Acceleration. For example, parameter servers may be used to aggregate updates during training stages.</a:t>
            </a:r>
          </a:p>
          <a:p>
            <a:r>
              <a:rPr lang="en-US" dirty="0"/>
              <a:t>Because of these variations in computing models, deploying database system logic over a network necessitates rethinking algorithms and data structures</a:t>
            </a:r>
            <a:r>
              <a:rPr lang="en-US" dirty="0" smtClean="0"/>
              <a:t>.</a:t>
            </a:r>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16</a:t>
            </a:fld>
            <a:endParaRPr lang="el-GR"/>
          </a:p>
        </p:txBody>
      </p:sp>
    </p:spTree>
    <p:extLst>
      <p:ext uri="{BB962C8B-B14F-4D97-AF65-F5344CB8AC3E}">
        <p14:creationId xmlns:p14="http://schemas.microsoft.com/office/powerpoint/2010/main" val="68845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Programmable Network Devices </a:t>
            </a:r>
          </a:p>
        </p:txBody>
      </p:sp>
      <p:sp>
        <p:nvSpPr>
          <p:cNvPr id="3" name="Content Placeholder 2"/>
          <p:cNvSpPr>
            <a:spLocks noGrp="1"/>
          </p:cNvSpPr>
          <p:nvPr>
            <p:ph sz="half" idx="1"/>
          </p:nvPr>
        </p:nvSpPr>
        <p:spPr>
          <a:xfrm>
            <a:off x="457200" y="1200151"/>
            <a:ext cx="8229600" cy="3394472"/>
          </a:xfrm>
        </p:spPr>
        <p:txBody>
          <a:bodyPr>
            <a:normAutofit lnSpcReduction="10000"/>
          </a:bodyPr>
          <a:lstStyle/>
          <a:p>
            <a:r>
              <a:rPr lang="en-US" dirty="0"/>
              <a:t>Because networking devices are restricted in their ability to handle calculations and are specialized for input/output, it is important to carefully examine what tasks may be offloaded and when.</a:t>
            </a:r>
          </a:p>
          <a:p>
            <a:r>
              <a:rPr lang="en-US" dirty="0"/>
              <a:t>Additional research on offloading strategy optimization was spurred by an understanding of the capabilities and constraints of network equipment for offloading jobs.</a:t>
            </a:r>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17</a:t>
            </a:fld>
            <a:endParaRPr lang="el-GR"/>
          </a:p>
        </p:txBody>
      </p:sp>
    </p:spTree>
    <p:extLst>
      <p:ext uri="{BB962C8B-B14F-4D97-AF65-F5344CB8AC3E}">
        <p14:creationId xmlns:p14="http://schemas.microsoft.com/office/powerpoint/2010/main" val="247630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Programmable Network Devices </a:t>
            </a:r>
          </a:p>
        </p:txBody>
      </p:sp>
      <p:sp>
        <p:nvSpPr>
          <p:cNvPr id="3" name="Content Placeholder 2"/>
          <p:cNvSpPr>
            <a:spLocks noGrp="1"/>
          </p:cNvSpPr>
          <p:nvPr>
            <p:ph sz="half" idx="1"/>
          </p:nvPr>
        </p:nvSpPr>
        <p:spPr>
          <a:xfrm>
            <a:off x="457200" y="1200151"/>
            <a:ext cx="8229600" cy="3394472"/>
          </a:xfrm>
        </p:spPr>
        <p:txBody>
          <a:bodyPr>
            <a:normAutofit fontScale="77500" lnSpcReduction="20000"/>
          </a:bodyPr>
          <a:lstStyle/>
          <a:p>
            <a:r>
              <a:rPr lang="en-US" dirty="0" err="1"/>
              <a:t>SmartNICs</a:t>
            </a:r>
            <a:r>
              <a:rPr lang="en-US" dirty="0"/>
              <a:t>, also known as smart network interface cards, are programmable accelerators that improve the flexibility and efficiency of networking, security, and storage in data centers</a:t>
            </a:r>
            <a:r>
              <a:rPr lang="en-US" dirty="0" smtClean="0"/>
              <a:t>.</a:t>
            </a:r>
            <a:endParaRPr lang="en-US" dirty="0"/>
          </a:p>
          <a:p>
            <a:r>
              <a:rPr lang="en-US" dirty="0" err="1"/>
              <a:t>SmartNICs</a:t>
            </a:r>
            <a:r>
              <a:rPr lang="en-US" dirty="0"/>
              <a:t> remove a growing number of tasks needed to handle contemporary distributed applications from server CPUs</a:t>
            </a:r>
            <a:r>
              <a:rPr lang="en-US" dirty="0" smtClean="0"/>
              <a:t>.</a:t>
            </a:r>
            <a:endParaRPr lang="en-US" dirty="0"/>
          </a:p>
          <a:p>
            <a:r>
              <a:rPr lang="en-US" dirty="0"/>
              <a:t>Their array of interconnected and frequently programmable internal components is what gives </a:t>
            </a:r>
            <a:r>
              <a:rPr lang="en-US" dirty="0" err="1"/>
              <a:t>SmartNICs</a:t>
            </a:r>
            <a:r>
              <a:rPr lang="en-US" dirty="0"/>
              <a:t> their intelligence. As data packets pass through the data center, these silicon blocks function as a committee of experts deciding how to handle and route them.</a:t>
            </a:r>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18</a:t>
            </a:fld>
            <a:endParaRPr lang="el-GR"/>
          </a:p>
        </p:txBody>
      </p:sp>
    </p:spTree>
    <p:extLst>
      <p:ext uri="{BB962C8B-B14F-4D97-AF65-F5344CB8AC3E}">
        <p14:creationId xmlns:p14="http://schemas.microsoft.com/office/powerpoint/2010/main" val="44224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424617" y="555526"/>
            <a:ext cx="8229600" cy="857250"/>
          </a:xfrm>
        </p:spPr>
        <p:txBody>
          <a:bodyPr>
            <a:normAutofit fontScale="90000"/>
          </a:bodyPr>
          <a:lstStyle/>
          <a:p>
            <a:r>
              <a:rPr lang="en-US" dirty="0" smtClean="0">
                <a:latin typeface="Söhne"/>
              </a:rPr>
              <a:t>Modern Networking</a:t>
            </a:r>
            <a:r>
              <a:rPr lang="en-US" dirty="0">
                <a:latin typeface="Söhne"/>
              </a:rPr>
              <a:t/>
            </a:r>
            <a:br>
              <a:rPr lang="en-US" dirty="0">
                <a:latin typeface="Söhne"/>
              </a:rPr>
            </a:br>
            <a:r>
              <a:rPr lang="en-US" dirty="0" smtClean="0">
                <a:latin typeface="Söhne"/>
              </a:rPr>
              <a:t>Infrastructure</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1" y="1752655"/>
            <a:ext cx="8418093" cy="2699487"/>
          </a:xfrm>
        </p:spPr>
        <p:txBody>
          <a:bodyPr>
            <a:noAutofit/>
          </a:bodyPr>
          <a:lstStyle/>
          <a:p>
            <a:pPr algn="just"/>
            <a:r>
              <a:rPr lang="en-US" dirty="0"/>
              <a:t>The passage emphasizes how important fast networks are to contemporary data centers, which have high-speed Ethernet connections that may reach 400 </a:t>
            </a:r>
            <a:r>
              <a:rPr lang="en-US" dirty="0" err="1"/>
              <a:t>Gbps</a:t>
            </a:r>
            <a:r>
              <a:rPr lang="en-US" dirty="0"/>
              <a:t>. These lines can range from 40 Gb to 100 Gb. These networks, which have substantial bisection capacity to manage enormous data flow, link tens to hundreds of thousands of machines. </a:t>
            </a:r>
            <a:endParaRPr lang="en-US" dirty="0" smtClean="0"/>
          </a:p>
        </p:txBody>
      </p:sp>
    </p:spTree>
    <p:extLst>
      <p:ext uri="{BB962C8B-B14F-4D97-AF65-F5344CB8AC3E}">
        <p14:creationId xmlns:p14="http://schemas.microsoft.com/office/powerpoint/2010/main" val="217701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70000" lnSpcReduction="20000"/>
          </a:bodyPr>
          <a:lstStyle/>
          <a:p>
            <a:r>
              <a:rPr lang="en-US" dirty="0" smtClean="0">
                <a:latin typeface="Söhne"/>
              </a:rPr>
              <a:t>Unlike traditional networks, modern cloud networks allow for little overhead and high-speed transactions, which makes scalable database architectures possible. </a:t>
            </a:r>
          </a:p>
          <a:p>
            <a:r>
              <a:rPr lang="en-US" dirty="0" smtClean="0">
                <a:latin typeface="Söhne"/>
              </a:rPr>
              <a:t>The two most important evolving technologies are programmable network devices and RDMA(Remote direct memory access</a:t>
            </a:r>
            <a:r>
              <a:rPr lang="en-US" dirty="0">
                <a:latin typeface="Söhne"/>
              </a:rPr>
              <a:t>). </a:t>
            </a:r>
            <a:endParaRPr lang="en-US" dirty="0" smtClean="0">
              <a:latin typeface="Söhne"/>
            </a:endParaRPr>
          </a:p>
          <a:p>
            <a:r>
              <a:rPr lang="en-US" dirty="0" smtClean="0">
                <a:latin typeface="Söhne"/>
              </a:rPr>
              <a:t>The paper </a:t>
            </a:r>
            <a:r>
              <a:rPr lang="en-US" dirty="0">
                <a:latin typeface="Söhne"/>
              </a:rPr>
              <a:t>also addresses the perceived challenges associated with using and developing contemporary networks, and how they might help a new generation of data-intensive applications.</a:t>
            </a:r>
          </a:p>
          <a:p>
            <a:endParaRPr lang="en-US" dirty="0">
              <a:latin typeface="Söhne"/>
            </a:endParaRPr>
          </a:p>
        </p:txBody>
      </p:sp>
    </p:spTree>
    <p:extLst>
      <p:ext uri="{BB962C8B-B14F-4D97-AF65-F5344CB8AC3E}">
        <p14:creationId xmlns:p14="http://schemas.microsoft.com/office/powerpoint/2010/main" val="279548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prstClr val="black"/>
                </a:solidFill>
                <a:latin typeface="Söhne"/>
              </a:rPr>
              <a:t>Modern Networking</a:t>
            </a:r>
            <a:br>
              <a:rPr lang="en-US" sz="4000" dirty="0">
                <a:solidFill>
                  <a:prstClr val="black"/>
                </a:solidFill>
                <a:latin typeface="Söhne"/>
              </a:rPr>
            </a:br>
            <a:r>
              <a:rPr lang="en-US" sz="4000" dirty="0">
                <a:solidFill>
                  <a:prstClr val="black"/>
                </a:solidFill>
                <a:latin typeface="Söhne"/>
              </a:rPr>
              <a:t>Infrastructure</a:t>
            </a:r>
            <a:endParaRPr lang="en-US" dirty="0"/>
          </a:p>
        </p:txBody>
      </p:sp>
      <p:sp>
        <p:nvSpPr>
          <p:cNvPr id="3" name="Content Placeholder 2"/>
          <p:cNvSpPr>
            <a:spLocks noGrp="1"/>
          </p:cNvSpPr>
          <p:nvPr>
            <p:ph sz="half" idx="1"/>
          </p:nvPr>
        </p:nvSpPr>
        <p:spPr>
          <a:xfrm>
            <a:off x="457200" y="1200151"/>
            <a:ext cx="8229600" cy="3394472"/>
          </a:xfrm>
        </p:spPr>
        <p:txBody>
          <a:bodyPr>
            <a:normAutofit fontScale="70000" lnSpcReduction="20000"/>
          </a:bodyPr>
          <a:lstStyle/>
          <a:p>
            <a:r>
              <a:rPr lang="en-US" dirty="0"/>
              <a:t>In order to successfully handle high data rates, modern server stacks use zero-copy transmission methods and OS bypass. By allowing direct contact between network cards and programs, these techniques reduce overhead. Performance is improved via OS bypass, which removes the requirement for the operating system to manage data flows. By eliminating the need for intermediary buffering during data transfer, zero-copy transmission lowers latency. </a:t>
            </a:r>
            <a:endParaRPr lang="en-US" dirty="0" smtClean="0"/>
          </a:p>
          <a:p>
            <a:r>
              <a:rPr lang="en-US" dirty="0" smtClean="0"/>
              <a:t>When </a:t>
            </a:r>
            <a:r>
              <a:rPr lang="en-US" dirty="0"/>
              <a:t>combined, these methods increase overall throughput and simplify data processing. Server stacks can achieve optimal performance for demanding workloads by eschewing conventional software layers. In order to satisfy the demands of contemporary applications and high-speed networking settings, this strategy is essential.</a:t>
            </a:r>
          </a:p>
          <a:p>
            <a:endParaRPr lang="en-US" dirty="0"/>
          </a:p>
          <a:p>
            <a:endParaRPr lang="en-US" dirty="0"/>
          </a:p>
          <a:p>
            <a:endParaRPr lang="en-US" dirty="0"/>
          </a:p>
          <a:p>
            <a:endParaRPr lang="en-US" dirty="0"/>
          </a:p>
          <a:p>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20</a:t>
            </a:fld>
            <a:endParaRPr lang="el-GR"/>
          </a:p>
        </p:txBody>
      </p:sp>
    </p:spTree>
    <p:extLst>
      <p:ext uri="{BB962C8B-B14F-4D97-AF65-F5344CB8AC3E}">
        <p14:creationId xmlns:p14="http://schemas.microsoft.com/office/powerpoint/2010/main" val="113443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8229600" cy="857250"/>
          </a:xfrm>
        </p:spPr>
        <p:txBody>
          <a:bodyPr>
            <a:normAutofit fontScale="90000"/>
          </a:bodyPr>
          <a:lstStyle/>
          <a:p>
            <a:r>
              <a:rPr lang="en-US" dirty="0"/>
              <a:t>Modern Networking</a:t>
            </a:r>
            <a:br>
              <a:rPr lang="en-US" dirty="0"/>
            </a:br>
            <a:r>
              <a:rPr lang="en-US" dirty="0"/>
              <a:t>Infrastructure</a:t>
            </a:r>
          </a:p>
        </p:txBody>
      </p:sp>
      <p:sp>
        <p:nvSpPr>
          <p:cNvPr id="3" name="Content Placeholder 2"/>
          <p:cNvSpPr>
            <a:spLocks noGrp="1"/>
          </p:cNvSpPr>
          <p:nvPr>
            <p:ph sz="half" idx="1"/>
          </p:nvPr>
        </p:nvSpPr>
        <p:spPr>
          <a:xfrm>
            <a:off x="457200" y="1509713"/>
            <a:ext cx="4038600" cy="3394472"/>
          </a:xfrm>
        </p:spPr>
        <p:txBody>
          <a:bodyPr>
            <a:normAutofit fontScale="47500" lnSpcReduction="20000"/>
          </a:bodyPr>
          <a:lstStyle/>
          <a:p>
            <a:r>
              <a:rPr lang="en-US" sz="3300" dirty="0"/>
              <a:t>According to Microsoft, RDMA protocols use these ideas to transmit a significant amount of storage traffic. Furthermore, programmable hardware switches have been made possible by the development of switches due to the necessity for centralized control and quick protocol implementation. This has allowed for the creation of dynamic networking capabilities. Gaining an understanding of these features of modern networking hardware is essential to understanding modern network programming abstractions and design choices.</a:t>
            </a:r>
          </a:p>
          <a:p>
            <a:pPr marL="0" indent="0">
              <a:buNone/>
            </a:pPr>
            <a:endParaRPr lang="en-US" dirty="0"/>
          </a:p>
        </p:txBody>
      </p:sp>
      <p:pic>
        <p:nvPicPr>
          <p:cNvPr id="7" name="Content Placeholder 6"/>
          <p:cNvPicPr>
            <a:picLocks noGrp="1" noChangeAspect="1"/>
          </p:cNvPicPr>
          <p:nvPr>
            <p:ph sz="half" idx="2"/>
          </p:nvPr>
        </p:nvPicPr>
        <p:blipFill>
          <a:blip r:embed="rId2"/>
          <a:stretch>
            <a:fillRect/>
          </a:stretch>
        </p:blipFill>
        <p:spPr>
          <a:xfrm>
            <a:off x="4495800" y="1509713"/>
            <a:ext cx="4484086" cy="2719562"/>
          </a:xfrm>
          <a:prstGeom prst="rect">
            <a:avLst/>
          </a:prstGeom>
        </p:spPr>
      </p:pic>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21</a:t>
            </a:fld>
            <a:endParaRPr lang="el-GR"/>
          </a:p>
        </p:txBody>
      </p:sp>
    </p:spTree>
    <p:extLst>
      <p:ext uri="{BB962C8B-B14F-4D97-AF65-F5344CB8AC3E}">
        <p14:creationId xmlns:p14="http://schemas.microsoft.com/office/powerpoint/2010/main" val="539359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Modern Networking</a:t>
            </a:r>
            <a:br>
              <a:rPr lang="en-US" dirty="0"/>
            </a:br>
            <a:r>
              <a:rPr lang="en-US" dirty="0"/>
              <a:t>Infrastructure</a:t>
            </a:r>
          </a:p>
        </p:txBody>
      </p:sp>
      <p:sp>
        <p:nvSpPr>
          <p:cNvPr id="3" name="Content Placeholder 2"/>
          <p:cNvSpPr>
            <a:spLocks noGrp="1"/>
          </p:cNvSpPr>
          <p:nvPr>
            <p:ph sz="half" idx="1"/>
          </p:nvPr>
        </p:nvSpPr>
        <p:spPr>
          <a:xfrm>
            <a:off x="457200" y="1200151"/>
            <a:ext cx="8229600" cy="3394472"/>
          </a:xfrm>
        </p:spPr>
        <p:txBody>
          <a:bodyPr>
            <a:normAutofit fontScale="62500" lnSpcReduction="20000"/>
          </a:bodyPr>
          <a:lstStyle/>
          <a:p>
            <a:r>
              <a:rPr lang="en-US" dirty="0"/>
              <a:t>Software-Defined Networks (SDN) are presented in the article as a first attempt to provide a single control interface for commercial switches. Even with its novel technique, SDN ran into flexibility issues. While a revolutionary advance, the adoption of a single control interface did not fully satisfy all objectives. These restrictions prevented SDN from meeting dynamic network demands to the fullest extent possible. </a:t>
            </a:r>
            <a:endParaRPr lang="en-US" dirty="0" smtClean="0"/>
          </a:p>
          <a:p>
            <a:r>
              <a:rPr lang="en-US" dirty="0" smtClean="0"/>
              <a:t>Although </a:t>
            </a:r>
            <a:r>
              <a:rPr lang="en-US" dirty="0"/>
              <a:t>SDN provided a promising architecture, some of its rigidity limited its capacity to adapt to changing network settings. These limitations highlighted the need for more network control technology developments</a:t>
            </a:r>
            <a:r>
              <a:rPr lang="en-US" dirty="0" smtClean="0"/>
              <a:t>.</a:t>
            </a:r>
          </a:p>
          <a:p>
            <a:r>
              <a:rPr lang="en-US" dirty="0" smtClean="0"/>
              <a:t> </a:t>
            </a:r>
            <a:r>
              <a:rPr lang="en-US" dirty="0"/>
              <a:t>Early adoption of SDN identified areas in which improvements were required to obtain higher levels of scalability and flexibility. Consequently, further advancements sought to get around these restrictions and improve network control system capabilities. SDN, in spite of its early flaws, set the stage for later advancements in network control and administration.</a:t>
            </a:r>
          </a:p>
          <a:p>
            <a:endParaRPr lang="en-US" dirty="0"/>
          </a:p>
          <a:p>
            <a:endParaRPr lang="en-US" dirty="0"/>
          </a:p>
          <a:p>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22</a:t>
            </a:fld>
            <a:endParaRPr lang="el-GR"/>
          </a:p>
        </p:txBody>
      </p:sp>
    </p:spTree>
    <p:extLst>
      <p:ext uri="{BB962C8B-B14F-4D97-AF65-F5344CB8AC3E}">
        <p14:creationId xmlns:p14="http://schemas.microsoft.com/office/powerpoint/2010/main" val="38184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a:bodyPr>
          <a:lstStyle/>
          <a:p>
            <a:r>
              <a:rPr lang="en-US" dirty="0" smtClean="0">
                <a:latin typeface="Söhne"/>
              </a:rPr>
              <a:t>Open Problems and Future</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2406" y="1347614"/>
            <a:ext cx="8779188" cy="2699487"/>
          </a:xfrm>
        </p:spPr>
        <p:txBody>
          <a:bodyPr>
            <a:normAutofit fontScale="92500"/>
          </a:bodyPr>
          <a:lstStyle/>
          <a:p>
            <a:pPr algn="just"/>
            <a:r>
              <a:rPr lang="en-US" sz="2400" dirty="0" smtClean="0"/>
              <a:t>Even with advancements in programmable devices and RDMA, work remains, especially in directing advanced aspects of RDMA and investigating new communication primitives.</a:t>
            </a:r>
          </a:p>
          <a:p>
            <a:pPr algn="just"/>
            <a:r>
              <a:rPr lang="en-US" sz="2400" dirty="0" smtClean="0"/>
              <a:t> Programmable network devices are developing in response to database system needs like transaction manipulation and parallel analytics execution. These devices handle issues like state preservation through hardware modifications and novel data structures. </a:t>
            </a:r>
          </a:p>
          <a:p>
            <a:endParaRPr lang="en-US" sz="1800" dirty="0"/>
          </a:p>
        </p:txBody>
      </p:sp>
    </p:spTree>
    <p:extLst>
      <p:ext uri="{BB962C8B-B14F-4D97-AF65-F5344CB8AC3E}">
        <p14:creationId xmlns:p14="http://schemas.microsoft.com/office/powerpoint/2010/main" val="314638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Problems and Future</a:t>
            </a:r>
          </a:p>
        </p:txBody>
      </p:sp>
      <p:sp>
        <p:nvSpPr>
          <p:cNvPr id="3" name="Content Placeholder 2"/>
          <p:cNvSpPr>
            <a:spLocks noGrp="1"/>
          </p:cNvSpPr>
          <p:nvPr>
            <p:ph sz="half" idx="1"/>
          </p:nvPr>
        </p:nvSpPr>
        <p:spPr>
          <a:xfrm>
            <a:off x="457200" y="1200150"/>
            <a:ext cx="4038600" cy="3567113"/>
          </a:xfrm>
        </p:spPr>
        <p:txBody>
          <a:bodyPr>
            <a:normAutofit/>
          </a:bodyPr>
          <a:lstStyle/>
          <a:p>
            <a:r>
              <a:rPr lang="en-US" sz="2400" dirty="0"/>
              <a:t>These advancements indicate that modern networking is a developing field with potential solutions for the future. They also point to prospects for new communication formats and architectures.</a:t>
            </a:r>
          </a:p>
          <a:p>
            <a:endParaRPr lang="en-US" dirty="0"/>
          </a:p>
        </p:txBody>
      </p:sp>
      <p:pic>
        <p:nvPicPr>
          <p:cNvPr id="7" name="Content Placeholder 6"/>
          <p:cNvPicPr>
            <a:picLocks noGrp="1" noChangeAspect="1"/>
          </p:cNvPicPr>
          <p:nvPr>
            <p:ph sz="half" idx="2"/>
          </p:nvPr>
        </p:nvPicPr>
        <p:blipFill>
          <a:blip r:embed="rId2"/>
          <a:stretch>
            <a:fillRect/>
          </a:stretch>
        </p:blipFill>
        <p:spPr>
          <a:xfrm>
            <a:off x="4648200" y="1275606"/>
            <a:ext cx="4038600" cy="2692400"/>
          </a:xfrm>
          <a:prstGeom prst="rect">
            <a:avLst/>
          </a:prstGeom>
        </p:spPr>
      </p:pic>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24</a:t>
            </a:fld>
            <a:endParaRPr lang="el-GR"/>
          </a:p>
        </p:txBody>
      </p:sp>
    </p:spTree>
    <p:extLst>
      <p:ext uri="{BB962C8B-B14F-4D97-AF65-F5344CB8AC3E}">
        <p14:creationId xmlns:p14="http://schemas.microsoft.com/office/powerpoint/2010/main" val="2264900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Thank you! </a:t>
            </a:r>
          </a:p>
        </p:txBody>
      </p:sp>
      <p:pic>
        <p:nvPicPr>
          <p:cNvPr id="2" name="Picture 1"/>
          <p:cNvPicPr>
            <a:picLocks noChangeAspect="1"/>
          </p:cNvPicPr>
          <p:nvPr/>
        </p:nvPicPr>
        <p:blipFill>
          <a:blip r:embed="rId2"/>
          <a:stretch>
            <a:fillRect/>
          </a:stretch>
        </p:blipFill>
        <p:spPr>
          <a:xfrm>
            <a:off x="1714500" y="987574"/>
            <a:ext cx="5715000" cy="3819525"/>
          </a:xfrm>
          <a:prstGeom prst="rect">
            <a:avLst/>
          </a:prstGeom>
        </p:spPr>
      </p:pic>
    </p:spTree>
    <p:extLst>
      <p:ext uri="{BB962C8B-B14F-4D97-AF65-F5344CB8AC3E}">
        <p14:creationId xmlns:p14="http://schemas.microsoft.com/office/powerpoint/2010/main" val="269641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b="0" i="0" dirty="0" smtClean="0">
                <a:solidFill>
                  <a:schemeClr val="tx1"/>
                </a:solidFill>
                <a:effectLst/>
                <a:latin typeface="Söhne"/>
              </a:rPr>
              <a:t>Traditional networks</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1" y="1752655"/>
            <a:ext cx="8483260" cy="2699487"/>
          </a:xfrm>
        </p:spPr>
        <p:txBody>
          <a:bodyPr>
            <a:normAutofit fontScale="55000" lnSpcReduction="20000"/>
          </a:bodyPr>
          <a:lstStyle/>
          <a:p>
            <a:pPr algn="just"/>
            <a:r>
              <a:rPr lang="en-US" sz="3700" dirty="0"/>
              <a:t>Simple notions were engaged in the programming of older networks discipline. Sockets were used to exchange messages, which inevitably required apps to interact using a series of basic send-receive patterns. </a:t>
            </a:r>
            <a:endParaRPr lang="en-US" sz="3700" dirty="0" smtClean="0"/>
          </a:p>
          <a:p>
            <a:pPr algn="just"/>
            <a:r>
              <a:rPr lang="en-US" sz="3700" dirty="0"/>
              <a:t>The software was completely unable to comprehend message forwarding. A message delivered to the send function on the originating computer would simply reappear on the </a:t>
            </a:r>
            <a:r>
              <a:rPr lang="en-US" sz="3700" dirty="0" err="1"/>
              <a:t>recv</a:t>
            </a:r>
            <a:r>
              <a:rPr lang="en-US" sz="3700" dirty="0"/>
              <a:t> call of the specified destination machine. </a:t>
            </a:r>
          </a:p>
          <a:p>
            <a:pPr algn="just"/>
            <a:r>
              <a:rPr lang="en-US" sz="3700" dirty="0" smtClean="0"/>
              <a:t>The </a:t>
            </a:r>
            <a:r>
              <a:rPr lang="en-US" sz="3700" dirty="0"/>
              <a:t>program was indifferent to the configuration of the network between the starting and destination PCs.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8035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RDMA(Remote direct memory access</a:t>
            </a:r>
            <a:r>
              <a:rPr lang="en-US" dirty="0" smtClean="0"/>
              <a:t>) </a:t>
            </a:r>
            <a:endParaRPr lang="en-US" dirty="0"/>
          </a:p>
        </p:txBody>
      </p:sp>
      <p:sp>
        <p:nvSpPr>
          <p:cNvPr id="3" name="Content Placeholder 2"/>
          <p:cNvSpPr>
            <a:spLocks noGrp="1"/>
          </p:cNvSpPr>
          <p:nvPr>
            <p:ph sz="half" idx="1"/>
          </p:nvPr>
        </p:nvSpPr>
        <p:spPr>
          <a:xfrm>
            <a:off x="457200" y="1200151"/>
            <a:ext cx="8229600" cy="3394472"/>
          </a:xfrm>
        </p:spPr>
        <p:txBody>
          <a:bodyPr/>
          <a:lstStyle/>
          <a:p>
            <a:r>
              <a:rPr lang="en-US" dirty="0"/>
              <a:t>Remote direct memory access, or RDMA, is the direct memory access from one computer's memory into another without altering the operating system of either device. This enables </a:t>
            </a:r>
            <a:r>
              <a:rPr lang="en-US" dirty="0" smtClean="0"/>
              <a:t>faster internet connection, </a:t>
            </a:r>
            <a:r>
              <a:rPr lang="en-US" dirty="0"/>
              <a:t>which is very useful in </a:t>
            </a:r>
            <a:r>
              <a:rPr lang="en-US" dirty="0" smtClean="0"/>
              <a:t>distributed computing.</a:t>
            </a:r>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4</a:t>
            </a:fld>
            <a:endParaRPr lang="el-GR"/>
          </a:p>
        </p:txBody>
      </p:sp>
    </p:spTree>
    <p:extLst>
      <p:ext uri="{BB962C8B-B14F-4D97-AF65-F5344CB8AC3E}">
        <p14:creationId xmlns:p14="http://schemas.microsoft.com/office/powerpoint/2010/main" val="425729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latin typeface="Söhne"/>
              </a:rPr>
              <a:t>RDMA(Remote direct memory access</a:t>
            </a:r>
            <a:r>
              <a:rPr lang="en-US" dirty="0" smtClean="0">
                <a:latin typeface="Söhne"/>
              </a:rPr>
              <a:t>) </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90945" y="1320808"/>
            <a:ext cx="8529527" cy="602870"/>
          </a:xfrm>
        </p:spPr>
        <p:txBody>
          <a:bodyPr>
            <a:noAutofit/>
          </a:bodyPr>
          <a:lstStyle/>
          <a:p>
            <a:pPr algn="just"/>
            <a:r>
              <a:rPr lang="en-US" sz="2000" dirty="0" smtClean="0"/>
              <a:t>Depending </a:t>
            </a:r>
            <a:r>
              <a:rPr lang="en-US" sz="2000" dirty="0"/>
              <a:t>on the implementation and protocol, RDMA can function at the OSI model's lower levels or transport </a:t>
            </a:r>
            <a:r>
              <a:rPr lang="en-US" sz="2000" dirty="0" smtClean="0"/>
              <a:t>layer</a:t>
            </a:r>
            <a:r>
              <a:rPr lang="en-US" sz="2000" dirty="0"/>
              <a:t>. </a:t>
            </a:r>
            <a:endParaRPr lang="en-US" sz="2000" dirty="0" smtClean="0"/>
          </a:p>
          <a:p>
            <a:pPr algn="just"/>
            <a:endParaRPr lang="en-US" sz="2000" dirty="0" smtClean="0"/>
          </a:p>
          <a:p>
            <a:pPr algn="just"/>
            <a:endParaRPr lang="en-US" sz="2000" dirty="0" smtClean="0"/>
          </a:p>
          <a:p>
            <a:pPr algn="just"/>
            <a:endParaRPr lang="en-US" sz="2000" dirty="0"/>
          </a:p>
        </p:txBody>
      </p:sp>
      <p:pic>
        <p:nvPicPr>
          <p:cNvPr id="5" name="Content Placeholder 4"/>
          <p:cNvPicPr>
            <a:picLocks noGrp="1" noChangeAspect="1"/>
          </p:cNvPicPr>
          <p:nvPr>
            <p:ph sz="half" idx="2"/>
          </p:nvPr>
        </p:nvPicPr>
        <p:blipFill rotWithShape="1">
          <a:blip r:embed="rId3"/>
          <a:srcRect l="17717"/>
          <a:stretch/>
        </p:blipFill>
        <p:spPr>
          <a:xfrm>
            <a:off x="2179443" y="2067694"/>
            <a:ext cx="4752529" cy="2880320"/>
          </a:xfrm>
          <a:prstGeom prst="rect">
            <a:avLst/>
          </a:prstGeom>
        </p:spPr>
      </p:pic>
    </p:spTree>
    <p:extLst>
      <p:ext uri="{BB962C8B-B14F-4D97-AF65-F5344CB8AC3E}">
        <p14:creationId xmlns:p14="http://schemas.microsoft.com/office/powerpoint/2010/main" val="167516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RDMA(Remote direct memory access) </a:t>
            </a:r>
          </a:p>
        </p:txBody>
      </p:sp>
      <p:sp>
        <p:nvSpPr>
          <p:cNvPr id="3" name="Content Placeholder 2"/>
          <p:cNvSpPr>
            <a:spLocks noGrp="1"/>
          </p:cNvSpPr>
          <p:nvPr>
            <p:ph sz="half" idx="1"/>
          </p:nvPr>
        </p:nvSpPr>
        <p:spPr>
          <a:xfrm>
            <a:off x="457200" y="1200151"/>
            <a:ext cx="8229600" cy="3394472"/>
          </a:xfrm>
        </p:spPr>
        <p:txBody>
          <a:bodyPr>
            <a:normAutofit fontScale="92500" lnSpcReduction="10000"/>
          </a:bodyPr>
          <a:lstStyle/>
          <a:p>
            <a:r>
              <a:rPr lang="en-US" dirty="0"/>
              <a:t>Major cloud providers are using data center networks more and more to employ RDMA (Remote Direct Memory Access) for the effective and low-latency routing of big application traffic.</a:t>
            </a:r>
          </a:p>
          <a:p>
            <a:r>
              <a:rPr lang="en-US" dirty="0"/>
              <a:t>Zero-copy transfer prevents needless data copies from being transferred, therefore decreasing CPU utilization and latency. It allows direct access to distant memory inside a cluster without requiring the remote system's CPU.</a:t>
            </a:r>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6</a:t>
            </a:fld>
            <a:endParaRPr lang="el-GR"/>
          </a:p>
        </p:txBody>
      </p:sp>
    </p:spTree>
    <p:extLst>
      <p:ext uri="{BB962C8B-B14F-4D97-AF65-F5344CB8AC3E}">
        <p14:creationId xmlns:p14="http://schemas.microsoft.com/office/powerpoint/2010/main" val="253846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RDMA(Remote direct memory access</a:t>
            </a:r>
            <a:r>
              <a:rPr lang="en-US" dirty="0" smtClean="0"/>
              <a:t>) </a:t>
            </a:r>
            <a:endParaRPr lang="en-US" dirty="0"/>
          </a:p>
        </p:txBody>
      </p:sp>
      <p:sp>
        <p:nvSpPr>
          <p:cNvPr id="3" name="Content Placeholder 2"/>
          <p:cNvSpPr>
            <a:spLocks noGrp="1"/>
          </p:cNvSpPr>
          <p:nvPr>
            <p:ph sz="half" idx="1"/>
          </p:nvPr>
        </p:nvSpPr>
        <p:spPr>
          <a:xfrm>
            <a:off x="457200" y="1200151"/>
            <a:ext cx="8229600" cy="3459831"/>
          </a:xfrm>
        </p:spPr>
        <p:txBody>
          <a:bodyPr>
            <a:noAutofit/>
          </a:bodyPr>
          <a:lstStyle/>
          <a:p>
            <a:r>
              <a:rPr lang="en-US" sz="2400" dirty="0"/>
              <a:t>The three network protocols that are often supported by NICs (Network Interface Cards) that are RDMA-enabled nowadays are </a:t>
            </a:r>
            <a:r>
              <a:rPr lang="en-US" sz="2400" dirty="0" err="1"/>
              <a:t>InfiniBand</a:t>
            </a:r>
            <a:r>
              <a:rPr lang="en-US" sz="2400" dirty="0"/>
              <a:t>, Internet Wide Area RDMA Protocol, and RDMA over Converged Ethernet.</a:t>
            </a:r>
          </a:p>
          <a:p>
            <a:r>
              <a:rPr lang="en-US" sz="2400" dirty="0"/>
              <a:t>There are two prominent RDMA-supported network topologies that are widely used in high-performance computing (HPC): RDMA over Converged Ethernet (</a:t>
            </a:r>
            <a:r>
              <a:rPr lang="en-US" sz="2400" dirty="0" err="1"/>
              <a:t>RoCE</a:t>
            </a:r>
            <a:r>
              <a:rPr lang="en-US" sz="2400" dirty="0"/>
              <a:t>) and </a:t>
            </a:r>
            <a:r>
              <a:rPr lang="en-US" sz="2400" dirty="0" err="1"/>
              <a:t>InfiniBand</a:t>
            </a:r>
            <a:r>
              <a:rPr lang="en-US" sz="2400" dirty="0"/>
              <a:t>.</a:t>
            </a:r>
          </a:p>
          <a:p>
            <a:endParaRPr lang="en-US" sz="2400" dirty="0"/>
          </a:p>
          <a:p>
            <a:endParaRPr lang="en-US" sz="2400" dirty="0"/>
          </a:p>
          <a:p>
            <a:endParaRPr lang="en-US" sz="2400" dirty="0"/>
          </a:p>
          <a:p>
            <a:endParaRPr lang="en-US" sz="2000"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7</a:t>
            </a:fld>
            <a:endParaRPr lang="el-GR"/>
          </a:p>
        </p:txBody>
      </p:sp>
    </p:spTree>
    <p:extLst>
      <p:ext uri="{BB962C8B-B14F-4D97-AF65-F5344CB8AC3E}">
        <p14:creationId xmlns:p14="http://schemas.microsoft.com/office/powerpoint/2010/main" val="112331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rPr>
              <a:t>RDMA(Remote direct memory access) </a:t>
            </a:r>
            <a:endParaRPr lang="en-US" dirty="0"/>
          </a:p>
        </p:txBody>
      </p:sp>
      <p:sp>
        <p:nvSpPr>
          <p:cNvPr id="3" name="Content Placeholder 2"/>
          <p:cNvSpPr>
            <a:spLocks noGrp="1"/>
          </p:cNvSpPr>
          <p:nvPr>
            <p:ph sz="half" idx="1"/>
          </p:nvPr>
        </p:nvSpPr>
        <p:spPr>
          <a:xfrm>
            <a:off x="457200" y="1200151"/>
            <a:ext cx="8229600" cy="3394472"/>
          </a:xfrm>
        </p:spPr>
        <p:txBody>
          <a:bodyPr>
            <a:normAutofit/>
          </a:bodyPr>
          <a:lstStyle/>
          <a:p>
            <a:r>
              <a:rPr lang="en-US" dirty="0"/>
              <a:t>While other leading cloud providers, such as Google and Amazon, have developed their own networking protocols (like 1RMA or EFA) to support RDMA-based transfer of data, Microsoft typically uses HPC networking technologies (such </a:t>
            </a:r>
            <a:r>
              <a:rPr lang="en-US" dirty="0" err="1"/>
              <a:t>RoCE</a:t>
            </a:r>
            <a:r>
              <a:rPr lang="en-US" dirty="0"/>
              <a:t> and </a:t>
            </a:r>
            <a:r>
              <a:rPr lang="en-US" dirty="0" err="1"/>
              <a:t>InfiniBand</a:t>
            </a:r>
            <a:r>
              <a:rPr lang="en-US" dirty="0"/>
              <a:t>) to implement RDMA.</a:t>
            </a:r>
          </a:p>
          <a:p>
            <a:endParaRPr lang="en-US" dirty="0"/>
          </a:p>
          <a:p>
            <a:endParaRPr lang="en-US" dirty="0"/>
          </a:p>
          <a:p>
            <a:endParaRPr lang="en-US" dirty="0"/>
          </a:p>
          <a:p>
            <a:endParaRPr lang="en-US"/>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8</a:t>
            </a:fld>
            <a:endParaRPr lang="el-GR"/>
          </a:p>
        </p:txBody>
      </p:sp>
    </p:spTree>
    <p:extLst>
      <p:ext uri="{BB962C8B-B14F-4D97-AF65-F5344CB8AC3E}">
        <p14:creationId xmlns:p14="http://schemas.microsoft.com/office/powerpoint/2010/main" val="393722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RDMA(Remote direct memory access</a:t>
            </a:r>
            <a:r>
              <a:rPr lang="en-US" dirty="0" smtClean="0"/>
              <a:t>) </a:t>
            </a:r>
            <a:endParaRPr lang="en-US" dirty="0"/>
          </a:p>
        </p:txBody>
      </p:sp>
      <p:sp>
        <p:nvSpPr>
          <p:cNvPr id="3" name="Content Placeholder 2"/>
          <p:cNvSpPr>
            <a:spLocks noGrp="1"/>
          </p:cNvSpPr>
          <p:nvPr>
            <p:ph sz="half" idx="1"/>
          </p:nvPr>
        </p:nvSpPr>
        <p:spPr>
          <a:xfrm>
            <a:off x="457200" y="1200151"/>
            <a:ext cx="8229600" cy="3394472"/>
          </a:xfrm>
        </p:spPr>
        <p:txBody>
          <a:bodyPr>
            <a:normAutofit fontScale="92500"/>
          </a:bodyPr>
          <a:lstStyle/>
          <a:p>
            <a:r>
              <a:rPr lang="en-US" dirty="0" smtClean="0"/>
              <a:t>These </a:t>
            </a:r>
            <a:r>
              <a:rPr lang="en-US" dirty="0"/>
              <a:t>cloud-based RDMA stacks have certain key distinctions from the original RDMA technology, such as supported primitives and message ordering guarantees</a:t>
            </a:r>
            <a:r>
              <a:rPr lang="en-US" dirty="0" smtClean="0"/>
              <a:t>.</a:t>
            </a:r>
          </a:p>
          <a:p>
            <a:r>
              <a:rPr lang="en-US" dirty="0"/>
              <a:t>Database systems have started to be redesigned in order to make the best use of RDMA. Initially, this has included investigating new database structures made possible by RDMA and employing RDMA verbs to increase the efficiency of already-existing components.</a:t>
            </a:r>
          </a:p>
          <a:p>
            <a:endParaRPr lang="en-US" dirty="0"/>
          </a:p>
          <a:p>
            <a:endParaRPr lang="en-US" dirty="0"/>
          </a:p>
        </p:txBody>
      </p:sp>
      <p:sp>
        <p:nvSpPr>
          <p:cNvPr id="5" name="Footer Placeholder 4"/>
          <p:cNvSpPr>
            <a:spLocks noGrp="1"/>
          </p:cNvSpPr>
          <p:nvPr>
            <p:ph type="ftr" sz="quarter" idx="11"/>
          </p:nvPr>
        </p:nvSpPr>
        <p:spPr/>
        <p:txBody>
          <a:bodyPr/>
          <a:lstStyle/>
          <a:p>
            <a:r>
              <a:rPr lang="en-GB" smtClean="0"/>
              <a:t>https://www.cs.ucy.ac.cy/courses/EPL646</a:t>
            </a:r>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9</a:t>
            </a:fld>
            <a:endParaRPr lang="el-GR"/>
          </a:p>
        </p:txBody>
      </p:sp>
    </p:spTree>
    <p:extLst>
      <p:ext uri="{BB962C8B-B14F-4D97-AF65-F5344CB8AC3E}">
        <p14:creationId xmlns:p14="http://schemas.microsoft.com/office/powerpoint/2010/main" val="315294337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5361</TotalTime>
  <Words>1640</Words>
  <Application>Microsoft Office PowerPoint</Application>
  <PresentationFormat>On-screen Show (16:9)</PresentationFormat>
  <Paragraphs>128</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Constantia</vt:lpstr>
      <vt:lpstr>Helvetica Neue</vt:lpstr>
      <vt:lpstr>Söhne</vt:lpstr>
      <vt:lpstr>Θέμα του Office</vt:lpstr>
      <vt:lpstr>Databases on Modern Networks: A Decade of Research That Now Comes into Practice </vt:lpstr>
      <vt:lpstr>Introduction</vt:lpstr>
      <vt:lpstr>Traditional networks</vt:lpstr>
      <vt:lpstr>RDMA(Remote direct memory access) </vt:lpstr>
      <vt:lpstr>RDMA(Remote direct memory access) </vt:lpstr>
      <vt:lpstr>RDMA(Remote direct memory access) </vt:lpstr>
      <vt:lpstr>RDMA(Remote direct memory access) </vt:lpstr>
      <vt:lpstr>RDMA(Remote direct memory access) </vt:lpstr>
      <vt:lpstr>RDMA(Remote direct memory access) </vt:lpstr>
      <vt:lpstr>RDMA(Remote direct memory access) </vt:lpstr>
      <vt:lpstr>RDMA(Remote direct memory access) </vt:lpstr>
      <vt:lpstr>Programmable Network Devices </vt:lpstr>
      <vt:lpstr>Programmable Network Devices </vt:lpstr>
      <vt:lpstr>Programmable Network Devices </vt:lpstr>
      <vt:lpstr>Programmable Network Devices </vt:lpstr>
      <vt:lpstr>Programmable Network Devices </vt:lpstr>
      <vt:lpstr>Programmable Network Devices </vt:lpstr>
      <vt:lpstr>Programmable Network Devices </vt:lpstr>
      <vt:lpstr>Modern Networking Infrastructure</vt:lpstr>
      <vt:lpstr>Modern Networking Infrastructure</vt:lpstr>
      <vt:lpstr>Modern Networking Infrastructure</vt:lpstr>
      <vt:lpstr>Modern Networking Infrastructure</vt:lpstr>
      <vt:lpstr>Open Problems and Future</vt:lpstr>
      <vt:lpstr>Open Problems and Future</vt:lpstr>
      <vt:lpstr>Thank you! </vt:lpstr>
    </vt:vector>
  </TitlesOfParts>
  <Manager>Advanced Topics in Databases</Manager>
  <Company>Dept. of Computer Science, University of Cyprus</Company>
  <LinksUpToDate>false</LinksUpToDate>
  <SharedDoc>false</SharedDoc>
  <HyperlinkBase>https://www2.cs.ucy.ac.cy/~dzeina/courses/epl646/</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to Look Forward</dc:title>
  <dc:subject/>
  <dc:creator>Maria Maslioukova</dc:creator>
  <cp:keywords/>
  <dc:description/>
  <cp:lastModifiedBy>user</cp:lastModifiedBy>
  <cp:revision>822</cp:revision>
  <dcterms:created xsi:type="dcterms:W3CDTF">2017-11-21T13:30:34Z</dcterms:created>
  <dcterms:modified xsi:type="dcterms:W3CDTF">2024-03-16T12:52:47Z</dcterms:modified>
  <cp:category>Student Presentations</cp:category>
</cp:coreProperties>
</file>