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4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9" r:id="rId3"/>
    <p:sldId id="301" r:id="rId4"/>
    <p:sldId id="309" r:id="rId5"/>
    <p:sldId id="258" r:id="rId6"/>
    <p:sldId id="306" r:id="rId7"/>
    <p:sldId id="307" r:id="rId8"/>
    <p:sldId id="303" r:id="rId9"/>
    <p:sldId id="305" r:id="rId10"/>
    <p:sldId id="304" r:id="rId11"/>
    <p:sldId id="300" r:id="rId12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5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3399FF"/>
    <a:srgbClr val="339933"/>
    <a:srgbClr val="33CC33"/>
    <a:srgbClr val="00CC66"/>
    <a:srgbClr val="FF3300"/>
    <a:srgbClr val="FF66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5" autoAdjust="0"/>
    <p:restoredTop sz="93116" autoAdjust="0"/>
  </p:normalViewPr>
  <p:slideViewPr>
    <p:cSldViewPr>
      <p:cViewPr>
        <p:scale>
          <a:sx n="56" d="100"/>
          <a:sy n="56" d="100"/>
        </p:scale>
        <p:origin x="2040" y="7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1902"/>
    </p:cViewPr>
  </p:sorterViewPr>
  <p:notesViewPr>
    <p:cSldViewPr>
      <p:cViewPr varScale="1">
        <p:scale>
          <a:sx n="108" d="100"/>
          <a:sy n="108" d="100"/>
        </p:scale>
        <p:origin x="-2352" y="-84"/>
      </p:cViewPr>
      <p:guideLst>
        <p:guide orient="horz" pos="2305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5438386" y="0"/>
            <a:ext cx="4161176" cy="36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algn="r" defTabSz="966056">
              <a:defRPr sz="1700" b="0">
                <a:latin typeface="Calibri" pitchFamily="34" charset="0"/>
              </a:defRPr>
            </a:lvl1pPr>
          </a:lstStyle>
          <a:p>
            <a:r>
              <a:rPr lang="en-US"/>
              <a:t>Άνοιξη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5438386" y="6947331"/>
            <a:ext cx="4161176" cy="36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algn="r" defTabSz="966056">
              <a:defRPr sz="1700" b="0">
                <a:latin typeface="Calibri" pitchFamily="34" charset="0"/>
              </a:defRPr>
            </a:lvl1pPr>
          </a:lstStyle>
          <a:p>
            <a:fld id="{B7160497-3E44-45B1-9F79-9AB08A864D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1165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1176" cy="36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defTabSz="966056">
              <a:defRPr sz="1300" b="0"/>
            </a:lvl1pPr>
          </a:lstStyle>
          <a:p>
            <a:endParaRPr lang="el-GR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386" y="0"/>
            <a:ext cx="4161176" cy="36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algn="r" defTabSz="966056">
              <a:defRPr sz="1300" b="0"/>
            </a:lvl1pPr>
          </a:lstStyle>
          <a:p>
            <a:r>
              <a:rPr lang="en-US"/>
              <a:t>Άνοιξη 2012</a:t>
            </a:r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7600" cy="27447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776" y="3474509"/>
            <a:ext cx="7679648" cy="329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7331"/>
            <a:ext cx="4161176" cy="36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defTabSz="966056">
              <a:defRPr sz="1300" b="0"/>
            </a:lvl1pPr>
          </a:lstStyle>
          <a:p>
            <a:endParaRPr lang="el-GR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386" y="6947331"/>
            <a:ext cx="4161176" cy="36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algn="r" defTabSz="966056">
              <a:defRPr sz="1300" b="0"/>
            </a:lvl1pPr>
          </a:lstStyle>
          <a:p>
            <a:fld id="{64EB64FC-9EEC-4619-8FE6-EA871CAB77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20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B5073-0B3B-4174-B0C8-941C9CC900AA}" type="slidenum">
              <a:rPr lang="en-US"/>
              <a:pPr/>
              <a:t>0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/>
          </a:p>
        </p:txBody>
      </p:sp>
      <p:sp>
        <p:nvSpPr>
          <p:cNvPr id="19460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Άνοιξη 2012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Άνοιξη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B64FC-9EEC-4619-8FE6-EA871CAB775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07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E3CFD-5A13-4528-81B4-E82615B02C62}" type="slidenum">
              <a:rPr lang="en-US"/>
              <a:pPr/>
              <a:t>4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/>
          </a:p>
        </p:txBody>
      </p:sp>
      <p:sp>
        <p:nvSpPr>
          <p:cNvPr id="23556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Άνοιξη 2012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E3CFD-5A13-4528-81B4-E82615B02C62}" type="slidenum">
              <a:rPr lang="en-US"/>
              <a:pPr/>
              <a:t>5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/>
          </a:p>
        </p:txBody>
      </p:sp>
      <p:sp>
        <p:nvSpPr>
          <p:cNvPr id="23556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Άνοιξη 2012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E3CFD-5A13-4528-81B4-E82615B02C62}" type="slidenum">
              <a:rPr lang="en-US"/>
              <a:pPr/>
              <a:t>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/>
          </a:p>
        </p:txBody>
      </p:sp>
      <p:sp>
        <p:nvSpPr>
          <p:cNvPr id="23556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Άνοιξη 2012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sz="44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6B1752-715F-4507-857C-86E095F8D3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A5FE9C4-7293-4B05-8937-48E3028181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0B4A-C416-44D6-988B-E67A615E63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D0D25-FD00-4E87-AD4C-10F341A1E6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569600"/>
            <a:ext cx="8531352" cy="5288400"/>
          </a:xfrm>
        </p:spPr>
        <p:txBody>
          <a:bodyPr/>
          <a:lstStyle>
            <a:lvl1pPr indent="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38BFB-0AD6-41EA-86EF-F7BDBC2575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itle and Content-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531352" cy="1219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569600"/>
            <a:ext cx="8531352" cy="5288400"/>
          </a:xfrm>
        </p:spPr>
        <p:txBody>
          <a:bodyPr/>
          <a:lstStyle>
            <a:lvl1pPr indent="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67F88-4649-4A51-BDDE-5B794F7DA2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del 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F3C1EA-329F-49C9-9B3F-16D4E45185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127D03F-5DB7-4019-9643-8808665235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17D2D4-F8D1-4C55-B987-4E1F04B8B2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E4AE09A-C19C-4E09-BA5C-EE10547889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87958D9-7982-42F8-A339-6BCECA987F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1B076D4-78D6-4AD6-A15C-C801C51F0B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648200" y="0"/>
            <a:ext cx="4495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050" dirty="0"/>
              <a:t>ΕΠΛ</a:t>
            </a:r>
            <a:r>
              <a:rPr lang="el-GR" sz="1050" baseline="0" dirty="0"/>
              <a:t> 001 – Εισαγωγή στην Επιστήμη της Πληροφορικής</a:t>
            </a:r>
          </a:p>
          <a:p>
            <a:pPr algn="r"/>
            <a:r>
              <a:rPr lang="el-GR" sz="1050" baseline="0" dirty="0"/>
              <a:t>Δρ. Χριστόφορος Χριστοφόρου (</a:t>
            </a:r>
            <a:r>
              <a:rPr lang="en-US" sz="1050" baseline="0" dirty="0"/>
              <a:t>christophoros@cs.ucy.ac.cy</a:t>
            </a:r>
            <a:r>
              <a:rPr lang="el-GR" sz="1050" baseline="0" dirty="0"/>
              <a:t>)</a:t>
            </a:r>
            <a:endParaRPr lang="en-US" sz="10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853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570038"/>
            <a:ext cx="8531225" cy="528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D6F463B5-D14D-43D8-8880-9C9993573C5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58" r:id="rId2"/>
    <p:sldLayoutId id="2147483857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cy.ac.cy/courses/EPL003/" TargetMode="External"/><Relationship Id="rId2" Type="http://schemas.openxmlformats.org/officeDocument/2006/relationships/hyperlink" Target="mailto:dimitrios.kouzapas@cs.ucy.ac.c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ebooks.gr/gre/ebook/14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62200" y="2057400"/>
            <a:ext cx="6477000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800" dirty="0"/>
              <a:t>ΕΠΛ 00</a:t>
            </a:r>
            <a:r>
              <a:rPr lang="en-US" sz="2800" dirty="0"/>
              <a:t>3</a:t>
            </a:r>
            <a:r>
              <a:rPr lang="el-GR" sz="2800" dirty="0"/>
              <a:t>: </a:t>
            </a:r>
            <a:br>
              <a:rPr lang="el-GR" sz="2800" dirty="0"/>
            </a:br>
            <a:r>
              <a:rPr lang="el-GR" sz="2800" dirty="0" err="1"/>
              <a:t>ΕπιστΗμη</a:t>
            </a:r>
            <a:r>
              <a:rPr lang="el-GR" sz="2800" dirty="0"/>
              <a:t> της </a:t>
            </a:r>
            <a:r>
              <a:rPr lang="el-GR" sz="2800" dirty="0" err="1"/>
              <a:t>ΠληροφορικΗς</a:t>
            </a:r>
            <a:r>
              <a:rPr lang="el-GR" sz="2800" dirty="0"/>
              <a:t> και </a:t>
            </a:r>
            <a:r>
              <a:rPr lang="el-GR" sz="2800" dirty="0" err="1"/>
              <a:t>ΠληροφορικΑ</a:t>
            </a:r>
            <a:r>
              <a:rPr lang="el-GR" sz="2800" dirty="0"/>
              <a:t> ΣΥΣΤΗΜΑΤΑ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8434" name="Subtitle 5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l-GR" dirty="0"/>
              <a:t>Περιγραφή Μαθήματος</a:t>
            </a:r>
            <a:endParaRPr lang="en-US" dirty="0"/>
          </a:p>
        </p:txBody>
      </p:sp>
      <p:sp>
        <p:nvSpPr>
          <p:cNvPr id="6" name="Subtitle 5"/>
          <p:cNvSpPr txBox="1">
            <a:spLocks/>
          </p:cNvSpPr>
          <p:nvPr/>
        </p:nvSpPr>
        <p:spPr bwMode="auto">
          <a:xfrm>
            <a:off x="2425521" y="4343400"/>
            <a:ext cx="6705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600" kern="1200">
                <a:solidFill>
                  <a:srgbClr val="FFFFFF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 algn="ctr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914400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defRPr sz="23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371600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1828800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l-GR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Δρ. </a:t>
            </a:r>
            <a:r>
              <a:rPr lang="el-GR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Κουζαπάς</a:t>
            </a:r>
            <a:r>
              <a:rPr lang="el-GR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Δημήτριος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l-GR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Πανεπιστήμιο Κύπρου - Τμήμα Πληροφορικής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Ερωτήσεις;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52400" y="1569600"/>
            <a:ext cx="8686800" cy="4983600"/>
          </a:xfrm>
        </p:spPr>
        <p:txBody>
          <a:bodyPr/>
          <a:lstStyle/>
          <a:p>
            <a:pPr marL="795338" indent="-476250"/>
            <a:r>
              <a:rPr lang="el-GR" dirty="0"/>
              <a:t>Υπενθύμιση 1: Τα εργαστήρια αρχίζουν την 2</a:t>
            </a:r>
            <a:r>
              <a:rPr lang="el-GR" baseline="30000" dirty="0"/>
              <a:t>η</a:t>
            </a:r>
            <a:r>
              <a:rPr lang="el-GR" dirty="0"/>
              <a:t> εβδομάδα μαθημάτων </a:t>
            </a:r>
            <a:endParaRPr lang="en-GB" dirty="0"/>
          </a:p>
          <a:p>
            <a:pPr marL="795338" indent="-476250"/>
            <a:r>
              <a:rPr lang="el-GR" dirty="0"/>
              <a:t>Υπενθύμιση 2: Απαιτείται εγγραφή (δηλ. δημιουργία </a:t>
            </a:r>
            <a:r>
              <a:rPr lang="en-US" dirty="0"/>
              <a:t>account</a:t>
            </a:r>
            <a:r>
              <a:rPr lang="el-GR" dirty="0"/>
              <a:t>) για τα εργαστήρια</a:t>
            </a:r>
          </a:p>
          <a:p>
            <a:pPr lvl="1" indent="0" algn="ctr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lvl="1" indent="0" algn="ctr">
              <a:buNone/>
            </a:pPr>
            <a:r>
              <a:rPr lang="el-GR" sz="4000" dirty="0">
                <a:solidFill>
                  <a:srgbClr val="FF0000"/>
                </a:solidFill>
              </a:rPr>
              <a:t>Καλή ακαδημαϊκή χρονιά!</a:t>
            </a:r>
            <a:endParaRPr lang="en-US" sz="4000" dirty="0">
              <a:solidFill>
                <a:srgbClr val="FF0000"/>
              </a:solidFill>
            </a:endParaRPr>
          </a:p>
          <a:p>
            <a:pPr marL="1116013" lvl="1" indent="-476250"/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Τέλος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52400" y="1569600"/>
            <a:ext cx="8839200" cy="5059800"/>
          </a:xfrm>
        </p:spPr>
        <p:txBody>
          <a:bodyPr/>
          <a:lstStyle/>
          <a:p>
            <a:pPr marL="742950" indent="-423863"/>
            <a:r>
              <a:rPr lang="el-GR" dirty="0"/>
              <a:t>Το μάθημα απευθύνεται σε φοιτητές που δεν ανήκουν στο Τμήμα Πληροφορικής (ΕΠΛ)</a:t>
            </a:r>
          </a:p>
          <a:p>
            <a:pPr lvl="0"/>
            <a:r>
              <a:rPr lang="el-GR" sz="2400" b="1" dirty="0"/>
              <a:t>Διαλέξεις: Τρίτη και Παρασκευή</a:t>
            </a:r>
            <a:r>
              <a:rPr lang="el-GR" sz="2400" dirty="0"/>
              <a:t>, 12:00 – 13:30, ΧΩΔ-02 </a:t>
            </a:r>
            <a:r>
              <a:rPr lang="en-US" sz="2400" dirty="0"/>
              <a:t> </a:t>
            </a:r>
            <a:r>
              <a:rPr lang="el-GR" sz="2400" dirty="0"/>
              <a:t>Β211</a:t>
            </a:r>
            <a:endParaRPr lang="en-US" sz="2400" dirty="0"/>
          </a:p>
          <a:p>
            <a:pPr lvl="0"/>
            <a:r>
              <a:rPr lang="el-GR" sz="2400" b="1" dirty="0"/>
              <a:t>Εργαστήριο:</a:t>
            </a:r>
            <a:endParaRPr lang="en-US" sz="2400" dirty="0"/>
          </a:p>
          <a:p>
            <a:pPr lvl="1"/>
            <a:r>
              <a:rPr lang="el-GR" sz="2400" dirty="0"/>
              <a:t>ΕΠΛ 003.1Α: Τρίτη, 13:30 – 15:30, ΘΕΕ-01 Β123</a:t>
            </a:r>
            <a:endParaRPr lang="en-US" sz="2400" dirty="0"/>
          </a:p>
          <a:p>
            <a:pPr lvl="1"/>
            <a:r>
              <a:rPr lang="el-GR" sz="2400" dirty="0"/>
              <a:t>ΕΠΛ 003.1Β: Παρασκευή, 13:30 – 15:30, ΘΕΕ-01 Β123</a:t>
            </a:r>
          </a:p>
          <a:p>
            <a:pPr lvl="1"/>
            <a:r>
              <a:rPr lang="el-GR" sz="2400" dirty="0"/>
              <a:t>ΕΠΛ 003.1Γ: Τετάρτη, 15:00 – 17:00, ΘΕΕ-01 Β123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Γενικά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52400" y="1569600"/>
            <a:ext cx="8991600" cy="52884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q"/>
            </a:pPr>
            <a:r>
              <a:rPr lang="el-GR" sz="2500" dirty="0"/>
              <a:t>Διδάσκων Καθηγητής: </a:t>
            </a:r>
            <a:r>
              <a:rPr lang="el-GR" sz="2500" dirty="0" err="1"/>
              <a:t>Δρ</a:t>
            </a:r>
            <a:r>
              <a:rPr lang="el-GR" sz="2500" dirty="0"/>
              <a:t> </a:t>
            </a:r>
            <a:r>
              <a:rPr lang="el-GR" sz="2500" dirty="0" err="1"/>
              <a:t>Κουζαπάς</a:t>
            </a:r>
            <a:r>
              <a:rPr lang="el-GR" sz="2500" dirty="0"/>
              <a:t> Δημήτριος</a:t>
            </a:r>
            <a:endParaRPr lang="en-US" sz="2500" dirty="0"/>
          </a:p>
          <a:p>
            <a:pPr lvl="1"/>
            <a:r>
              <a:rPr lang="el-GR" sz="2500" dirty="0"/>
              <a:t>Γραφείο:	 ΘΕΕ-01 - Β120</a:t>
            </a:r>
            <a:endParaRPr lang="en-US" sz="2500" dirty="0"/>
          </a:p>
          <a:p>
            <a:pPr lvl="1"/>
            <a:r>
              <a:rPr lang="el-GR" sz="2500" dirty="0"/>
              <a:t>Τηλέφωνο: 22- 89</a:t>
            </a:r>
            <a:r>
              <a:rPr lang="en-GB" sz="2500" dirty="0"/>
              <a:t>2742</a:t>
            </a:r>
            <a:endParaRPr lang="el-GR" sz="2500" dirty="0"/>
          </a:p>
          <a:p>
            <a:pPr lvl="1"/>
            <a:r>
              <a:rPr lang="en-US" sz="2500" dirty="0"/>
              <a:t>E</a:t>
            </a:r>
            <a:r>
              <a:rPr lang="el-GR" sz="2500" dirty="0"/>
              <a:t>-</a:t>
            </a:r>
            <a:r>
              <a:rPr lang="en-US" sz="2500" dirty="0"/>
              <a:t>mail</a:t>
            </a:r>
            <a:r>
              <a:rPr lang="el-GR" sz="2500" dirty="0"/>
              <a:t>: </a:t>
            </a:r>
            <a:r>
              <a:rPr lang="en-US" sz="2500" dirty="0" err="1">
                <a:hlinkClick r:id="rId2"/>
              </a:rPr>
              <a:t>dimitrios.kouzapas</a:t>
            </a:r>
            <a:r>
              <a:rPr lang="el-GR" sz="2500" dirty="0">
                <a:hlinkClick r:id="rId2"/>
              </a:rPr>
              <a:t>@</a:t>
            </a:r>
            <a:r>
              <a:rPr lang="en-US" sz="2500" dirty="0" err="1">
                <a:hlinkClick r:id="rId2"/>
              </a:rPr>
              <a:t>cs</a:t>
            </a:r>
            <a:r>
              <a:rPr lang="el-GR" sz="2500" dirty="0">
                <a:hlinkClick r:id="rId2"/>
              </a:rPr>
              <a:t>.</a:t>
            </a:r>
            <a:r>
              <a:rPr lang="en-US" sz="2500" dirty="0" err="1">
                <a:hlinkClick r:id="rId2"/>
              </a:rPr>
              <a:t>ucy</a:t>
            </a:r>
            <a:r>
              <a:rPr lang="el-GR" sz="2500" dirty="0">
                <a:hlinkClick r:id="rId2"/>
              </a:rPr>
              <a:t>.</a:t>
            </a:r>
            <a:r>
              <a:rPr lang="en-US" sz="2500" dirty="0">
                <a:hlinkClick r:id="rId2"/>
              </a:rPr>
              <a:t>ac</a:t>
            </a:r>
            <a:r>
              <a:rPr lang="el-GR" sz="2500" dirty="0">
                <a:hlinkClick r:id="rId2"/>
              </a:rPr>
              <a:t>.</a:t>
            </a:r>
            <a:r>
              <a:rPr lang="en-US" sz="2500" dirty="0">
                <a:hlinkClick r:id="rId2"/>
              </a:rPr>
              <a:t>cy</a:t>
            </a:r>
            <a:endParaRPr lang="en-US" sz="2500" dirty="0"/>
          </a:p>
          <a:p>
            <a:pPr lvl="1"/>
            <a:r>
              <a:rPr lang="el-GR" sz="2500" dirty="0"/>
              <a:t>Ιστοσελίδα Μαθήματος:  </a:t>
            </a:r>
            <a:r>
              <a:rPr lang="en-GB" sz="2500" dirty="0">
                <a:hlinkClick r:id="rId3"/>
              </a:rPr>
              <a:t>http://www.cs.ucy.ac.cy/courses/EPL003/</a:t>
            </a:r>
            <a:endParaRPr lang="en-US" sz="2500" dirty="0"/>
          </a:p>
          <a:p>
            <a:pPr lvl="1"/>
            <a:r>
              <a:rPr lang="el-GR" sz="2500" dirty="0"/>
              <a:t>Ώρες Γραφείου: </a:t>
            </a:r>
            <a:r>
              <a:rPr lang="el-GR" sz="2500"/>
              <a:t>Θα ανακοινωθού</a:t>
            </a:r>
            <a:r>
              <a:rPr lang="el-GR" sz="2500"/>
              <a:t>ν</a:t>
            </a:r>
            <a:endParaRPr lang="el-GR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Διδάσκων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52400" y="1569600"/>
            <a:ext cx="8991600" cy="4907400"/>
          </a:xfrm>
        </p:spPr>
        <p:txBody>
          <a:bodyPr/>
          <a:lstStyle/>
          <a:p>
            <a:pPr marL="742950" indent="-423863"/>
            <a:r>
              <a:rPr lang="el-GR" sz="2800" dirty="0"/>
              <a:t>Επεξήγηση και κατανόηση βασικών εννοιών της Επιστήμης της Πληροφορικής</a:t>
            </a:r>
          </a:p>
          <a:p>
            <a:pPr marL="742950" indent="-423863"/>
            <a:r>
              <a:rPr lang="el-GR" sz="2800" dirty="0"/>
              <a:t>Μελέτη της δομής και χρήσης των υπολογιστών</a:t>
            </a:r>
          </a:p>
          <a:p>
            <a:pPr marL="742950" indent="-423863"/>
            <a:r>
              <a:rPr lang="el-GR" sz="2800" dirty="0"/>
              <a:t>Μελέτη των εφαρμογών της πληροφορικής σε διάφορους τομείς της ανθρώπινης δραστηριότητας</a:t>
            </a:r>
          </a:p>
          <a:p>
            <a:pPr marL="742950" indent="-423863"/>
            <a:r>
              <a:rPr lang="el-GR" sz="2800" dirty="0"/>
              <a:t>Κατανόηση βασικών αρχών προγραμματισμού</a:t>
            </a:r>
          </a:p>
          <a:p>
            <a:pPr marL="742950" indent="-423863"/>
            <a:r>
              <a:rPr lang="el-GR" sz="2800" dirty="0"/>
              <a:t>Μέσω των εργαστηρίων, εξοικείωση με διάφορα λογισμικά πακέτα τα οποία θεωρούνται χρήσιμα στην ακαδημαϊκή κι επαγγελματική σας σταδιοδρομία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Στόχοι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125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8531225" cy="1219200"/>
          </a:xfrm>
        </p:spPr>
        <p:txBody>
          <a:bodyPr/>
          <a:lstStyle/>
          <a:p>
            <a:pPr eaLnBrk="1" hangingPunct="1"/>
            <a:r>
              <a:rPr lang="el-GR" dirty="0">
                <a:solidFill>
                  <a:schemeClr val="tx1"/>
                </a:solidFill>
              </a:rPr>
              <a:t>Συμβόλαιο μαθήματος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6" name="Rectangle 23"/>
          <p:cNvSpPr>
            <a:spLocks noGrp="1" noChangeArrowheads="1"/>
          </p:cNvSpPr>
          <p:nvPr>
            <p:ph sz="quarter" idx="1"/>
          </p:nvPr>
        </p:nvSpPr>
        <p:spPr>
          <a:xfrm>
            <a:off x="152399" y="1570038"/>
            <a:ext cx="8991601" cy="5059362"/>
          </a:xfrm>
        </p:spPr>
        <p:txBody>
          <a:bodyPr>
            <a:noAutofit/>
          </a:bodyPr>
          <a:lstStyle/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400" u="sng" dirty="0"/>
              <a:t>Υποχρεωτική Παρακολούθηση</a:t>
            </a:r>
          </a:p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400" dirty="0"/>
              <a:t>Υπολογισμός Τελικού βαθμού</a:t>
            </a:r>
            <a:r>
              <a:rPr lang="en-US" sz="2400" dirty="0"/>
              <a:t>:</a:t>
            </a:r>
            <a:endParaRPr lang="el-GR" sz="2400" dirty="0"/>
          </a:p>
          <a:p>
            <a:pPr marL="1155065" lvl="1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000" dirty="0"/>
              <a:t>Βαθμός Θεωρίας (Διαλέξεων)</a:t>
            </a:r>
            <a:r>
              <a:rPr lang="en-US" sz="2000" dirty="0"/>
              <a:t>: 60% (6 </a:t>
            </a:r>
            <a:r>
              <a:rPr lang="el-GR" sz="2000" dirty="0"/>
              <a:t>Μονάδες</a:t>
            </a:r>
            <a:r>
              <a:rPr lang="en-US" sz="2000" dirty="0"/>
              <a:t>)</a:t>
            </a:r>
            <a:endParaRPr lang="el-GR" sz="2000" dirty="0"/>
          </a:p>
          <a:p>
            <a:pPr marL="1429702" lvl="2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1800" dirty="0"/>
              <a:t>Εξέταση </a:t>
            </a:r>
            <a:r>
              <a:rPr lang="el-GR" sz="1800" dirty="0" err="1"/>
              <a:t>Ημιεξαμήνου</a:t>
            </a:r>
            <a:r>
              <a:rPr lang="en-US" sz="1800" dirty="0"/>
              <a:t>:</a:t>
            </a:r>
            <a:r>
              <a:rPr lang="el-GR" sz="1800" dirty="0"/>
              <a:t> 2 Μονάδες</a:t>
            </a:r>
          </a:p>
          <a:p>
            <a:pPr marL="1429702" lvl="2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1800" dirty="0"/>
              <a:t>Τελική Εξέταση</a:t>
            </a:r>
            <a:r>
              <a:rPr lang="en-US" sz="1800" dirty="0"/>
              <a:t>:</a:t>
            </a:r>
            <a:r>
              <a:rPr lang="el-GR" sz="1800" dirty="0"/>
              <a:t> 4 Μονάδες</a:t>
            </a:r>
            <a:endParaRPr lang="en-US" sz="1800" dirty="0"/>
          </a:p>
          <a:p>
            <a:pPr marL="1155065" lvl="1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000" dirty="0"/>
              <a:t>Βαθμός Εργαστήριου</a:t>
            </a:r>
            <a:r>
              <a:rPr lang="en-US" sz="2000" dirty="0"/>
              <a:t>:</a:t>
            </a:r>
            <a:r>
              <a:rPr lang="el-GR" sz="2000" dirty="0"/>
              <a:t> 40% </a:t>
            </a:r>
            <a:r>
              <a:rPr lang="en-US" sz="2000" dirty="0"/>
              <a:t>(</a:t>
            </a:r>
            <a:r>
              <a:rPr lang="el-GR" sz="2000" dirty="0"/>
              <a:t>4</a:t>
            </a:r>
            <a:r>
              <a:rPr lang="en-US" sz="2000" dirty="0"/>
              <a:t> </a:t>
            </a:r>
            <a:r>
              <a:rPr lang="el-GR" sz="2000" dirty="0"/>
              <a:t>Μονάδες</a:t>
            </a:r>
            <a:r>
              <a:rPr lang="en-US" sz="2000" dirty="0"/>
              <a:t>)</a:t>
            </a:r>
          </a:p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400" dirty="0"/>
              <a:t>Επιτυχημένη ολοκλήρωση του μαθήματος</a:t>
            </a:r>
          </a:p>
          <a:p>
            <a:pPr marL="1155065" lvl="1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000" dirty="0"/>
              <a:t>Ο βαθμός της τελικής εξέτασης της ύλης των διαλέξεων είναι τουλάχιστον 40/100</a:t>
            </a:r>
          </a:p>
          <a:p>
            <a:pPr marL="1155065" lvl="1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000" dirty="0"/>
              <a:t>Ο τελικός βαθμός (Βαθμός Θεωρίας  + Βαθμός Εργαστήριου) είναι τουλάχιστον 5</a:t>
            </a:r>
          </a:p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300" b="1" dirty="0"/>
              <a:t>Για το εργαστήριο θα δοθεί ξεχωριστό συμβόλαιο από τον υπεύθυνο βοηθό.</a:t>
            </a:r>
            <a:endParaRPr lang="el-GR" sz="2300" dirty="0"/>
          </a:p>
        </p:txBody>
      </p:sp>
      <p:sp>
        <p:nvSpPr>
          <p:cNvPr id="22533" name="Text Box 21"/>
          <p:cNvSpPr txBox="1">
            <a:spLocks noChangeArrowheads="1"/>
          </p:cNvSpPr>
          <p:nvPr/>
        </p:nvSpPr>
        <p:spPr bwMode="auto">
          <a:xfrm>
            <a:off x="609600" y="1752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144702B-3171-4D56-BEF2-EC2E7BEC1DF2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8531225" cy="1219200"/>
          </a:xfrm>
        </p:spPr>
        <p:txBody>
          <a:bodyPr/>
          <a:lstStyle/>
          <a:p>
            <a:pPr eaLnBrk="1" hangingPunct="1"/>
            <a:r>
              <a:rPr lang="el-GR" dirty="0">
                <a:solidFill>
                  <a:schemeClr val="tx1"/>
                </a:solidFill>
              </a:rPr>
              <a:t>Βιβλιογραφία Μαθήματος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6" name="Rectangle 23"/>
          <p:cNvSpPr>
            <a:spLocks noGrp="1" noChangeArrowheads="1"/>
          </p:cNvSpPr>
          <p:nvPr>
            <p:ph sz="quarter" idx="1"/>
          </p:nvPr>
        </p:nvSpPr>
        <p:spPr>
          <a:xfrm>
            <a:off x="152400" y="1570038"/>
            <a:ext cx="6781800" cy="5287962"/>
          </a:xfrm>
        </p:spPr>
        <p:txBody>
          <a:bodyPr>
            <a:noAutofit/>
          </a:bodyPr>
          <a:lstStyle/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800" dirty="0"/>
              <a:t>Προτεινόμενο βιβλίο</a:t>
            </a:r>
          </a:p>
          <a:p>
            <a:pPr marL="1155065" lvl="1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400" dirty="0"/>
              <a:t>Εισαγωγή στην Επιστήμη των Υπολογιστών, </a:t>
            </a:r>
            <a:r>
              <a:rPr lang="el-GR" sz="2400" dirty="0" err="1"/>
              <a:t>Behrouz</a:t>
            </a:r>
            <a:r>
              <a:rPr lang="el-GR" sz="2400" dirty="0"/>
              <a:t> A. </a:t>
            </a:r>
            <a:r>
              <a:rPr lang="el-GR" sz="2400" dirty="0" err="1"/>
              <a:t>Forouzan</a:t>
            </a:r>
            <a:r>
              <a:rPr lang="el-GR" sz="2400" dirty="0"/>
              <a:t>, Εκδόσεις "ΚΛΕΙΔΑΡΙΘΜΟΣ", 2003 (Επιμέλεια Ελληνικής Έκδοσης: Γ. Στεφανίδης και Α. Χατζηγεωργίου)</a:t>
            </a:r>
          </a:p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l-GR" sz="2800" dirty="0"/>
          </a:p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800" dirty="0"/>
              <a:t>Περισσότερες Πληροφορίες</a:t>
            </a:r>
          </a:p>
          <a:p>
            <a:pPr marL="1155065" lvl="1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400" dirty="0"/>
              <a:t>(</a:t>
            </a:r>
            <a:r>
              <a:rPr lang="el-GR" sz="2400" dirty="0" err="1"/>
              <a:t>ebook</a:t>
            </a:r>
            <a:r>
              <a:rPr lang="el-GR" sz="2400" dirty="0"/>
              <a:t>) Εισαγωγή στην Επιστήμη των Υπολογιστών, Ηλίας </a:t>
            </a:r>
            <a:r>
              <a:rPr lang="el-GR" sz="2400" dirty="0" err="1"/>
              <a:t>Λυπιτάκης</a:t>
            </a:r>
            <a:r>
              <a:rPr lang="el-GR" sz="2400" dirty="0"/>
              <a:t>, 2006.</a:t>
            </a:r>
            <a:br>
              <a:rPr lang="el-GR" sz="2400" dirty="0"/>
            </a:br>
            <a:r>
              <a:rPr lang="en-US" sz="2400" dirty="0">
                <a:hlinkClick r:id="rId3"/>
              </a:rPr>
              <a:t>http://www.free-ebooks.gr/gre/ebook/144</a:t>
            </a:r>
            <a:endParaRPr lang="el-GR" sz="2400" dirty="0"/>
          </a:p>
        </p:txBody>
      </p:sp>
      <p:sp>
        <p:nvSpPr>
          <p:cNvPr id="22533" name="Text Box 21"/>
          <p:cNvSpPr txBox="1">
            <a:spLocks noChangeArrowheads="1"/>
          </p:cNvSpPr>
          <p:nvPr/>
        </p:nvSpPr>
        <p:spPr bwMode="auto">
          <a:xfrm>
            <a:off x="609600" y="1752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144702B-3171-4D56-BEF2-EC2E7BEC1DF2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2" descr="C:\cygwin\home\panic\teaching\2013F.EPL001\2013F.EPL001.website\images\boo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76400"/>
            <a:ext cx="1506426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Εξώφυλλο του:  Εισαγωγή στην Επιστήμη των Υπολογιστών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658633"/>
            <a:ext cx="1506426" cy="204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0299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8531225" cy="1219200"/>
          </a:xfrm>
        </p:spPr>
        <p:txBody>
          <a:bodyPr/>
          <a:lstStyle/>
          <a:p>
            <a:pPr eaLnBrk="1" hangingPunct="1"/>
            <a:r>
              <a:rPr lang="el-GR" dirty="0">
                <a:solidFill>
                  <a:schemeClr val="tx1"/>
                </a:solidFill>
              </a:rPr>
              <a:t>Σύντομη Περιγραφή Διαλέξεων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6" name="Rectangle 23"/>
          <p:cNvSpPr>
            <a:spLocks noGrp="1" noChangeArrowheads="1"/>
          </p:cNvSpPr>
          <p:nvPr>
            <p:ph sz="quarter" idx="1"/>
          </p:nvPr>
        </p:nvSpPr>
        <p:spPr>
          <a:xfrm>
            <a:off x="152399" y="1570038"/>
            <a:ext cx="8991601" cy="4449762"/>
          </a:xfrm>
        </p:spPr>
        <p:txBody>
          <a:bodyPr>
            <a:noAutofit/>
          </a:bodyPr>
          <a:lstStyle/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3000" dirty="0"/>
              <a:t>Εισαγωγή στην Πληροφορική</a:t>
            </a:r>
          </a:p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3000" dirty="0"/>
              <a:t>Αναπαράσταση Δεδομένων</a:t>
            </a:r>
          </a:p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3000" dirty="0"/>
              <a:t>Δομή των Υπολογιστών (Υλικό)</a:t>
            </a:r>
            <a:endParaRPr lang="en-US" sz="3000" dirty="0"/>
          </a:p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3000" dirty="0"/>
              <a:t>Λογισμικό</a:t>
            </a:r>
            <a:endParaRPr lang="en-US" sz="3000" dirty="0"/>
          </a:p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3000" dirty="0"/>
              <a:t>Λειτουργικά Συστήματα</a:t>
            </a:r>
          </a:p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3000" dirty="0"/>
              <a:t>Προγραμματισμός</a:t>
            </a:r>
            <a:endParaRPr lang="en-US" sz="3000" dirty="0"/>
          </a:p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3000" dirty="0"/>
              <a:t>Επικοινωνίες Υπολογιστών, Δίκτυα</a:t>
            </a:r>
            <a:endParaRPr lang="en-US" sz="3000" dirty="0"/>
          </a:p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3000" dirty="0"/>
              <a:t>Διαδίκτυο και Μηχανές Αναζήτησης</a:t>
            </a:r>
          </a:p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3000" dirty="0"/>
              <a:t>Εφαρμογές</a:t>
            </a:r>
            <a:endParaRPr lang="en-US" sz="3000" dirty="0"/>
          </a:p>
        </p:txBody>
      </p:sp>
      <p:sp>
        <p:nvSpPr>
          <p:cNvPr id="22533" name="Text Box 21"/>
          <p:cNvSpPr txBox="1">
            <a:spLocks noChangeArrowheads="1"/>
          </p:cNvSpPr>
          <p:nvPr/>
        </p:nvSpPr>
        <p:spPr bwMode="auto">
          <a:xfrm>
            <a:off x="609600" y="1752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144702B-3171-4D56-BEF2-EC2E7BEC1DF2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3391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Συζήτηση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23"/>
          <p:cNvSpPr>
            <a:spLocks noGrp="1" noChangeArrowheads="1"/>
          </p:cNvSpPr>
          <p:nvPr>
            <p:ph sz="quarter" idx="1"/>
          </p:nvPr>
        </p:nvSpPr>
        <p:spPr>
          <a:xfrm>
            <a:off x="152400" y="1570038"/>
            <a:ext cx="8839200" cy="4754562"/>
          </a:xfrm>
        </p:spPr>
        <p:txBody>
          <a:bodyPr>
            <a:noAutofit/>
          </a:bodyPr>
          <a:lstStyle/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400" dirty="0"/>
              <a:t>Ποια είναι ή πιο μεγάλη εταιρεία παραγωγής λογισμικού;</a:t>
            </a:r>
            <a:endParaRPr lang="en-US" sz="2400" dirty="0"/>
          </a:p>
          <a:p>
            <a:pPr marL="1155065" lvl="1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000" dirty="0"/>
              <a:t>201</a:t>
            </a:r>
            <a:r>
              <a:rPr lang="en-US" sz="2000" dirty="0"/>
              <a:t>2</a:t>
            </a:r>
            <a:r>
              <a:rPr lang="el-GR" sz="2000" dirty="0"/>
              <a:t>: </a:t>
            </a:r>
            <a:r>
              <a:rPr lang="en-US" sz="2000" dirty="0"/>
              <a:t>Apple ($624 billion), Microsoft ($257 billion), IBM ($211 billion), Google ($202 billion), ORACLE, Sun Microsystems, ……</a:t>
            </a:r>
          </a:p>
          <a:p>
            <a:pPr marL="1155065" lvl="1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000" dirty="0"/>
              <a:t>Για σύγκριση, η οικονομία της Κύπρου (</a:t>
            </a:r>
            <a:r>
              <a:rPr lang="en-US" sz="2000" dirty="0"/>
              <a:t>GDP)</a:t>
            </a:r>
            <a:r>
              <a:rPr lang="el-GR" sz="2000" dirty="0"/>
              <a:t> ήταν </a:t>
            </a:r>
            <a:r>
              <a:rPr lang="en-US" sz="2000" dirty="0"/>
              <a:t>$23</a:t>
            </a:r>
            <a:r>
              <a:rPr lang="el-GR" sz="2000" dirty="0"/>
              <a:t> </a:t>
            </a:r>
            <a:r>
              <a:rPr lang="en-US" sz="2000" dirty="0"/>
              <a:t>billion</a:t>
            </a:r>
            <a:r>
              <a:rPr lang="el-GR" sz="2000" dirty="0"/>
              <a:t> </a:t>
            </a:r>
            <a:r>
              <a:rPr lang="en-US" sz="2000" dirty="0"/>
              <a:t>to 2010</a:t>
            </a:r>
          </a:p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400" dirty="0"/>
          </a:p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400" dirty="0"/>
              <a:t>Πόσο μεγάλο είναι το </a:t>
            </a:r>
            <a:r>
              <a:rPr lang="en-US" sz="2400" dirty="0"/>
              <a:t>Facebook</a:t>
            </a:r>
            <a:r>
              <a:rPr lang="el-GR" sz="2400" dirty="0"/>
              <a:t>;</a:t>
            </a:r>
          </a:p>
          <a:p>
            <a:pPr marL="1155065" lvl="1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/>
              <a:t>1,190M Monthly Active Users</a:t>
            </a:r>
          </a:p>
          <a:p>
            <a:pPr marL="1155065" lvl="1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000" dirty="0"/>
              <a:t>Για σύγκριση: Κίνα </a:t>
            </a:r>
            <a:r>
              <a:rPr lang="en-US" sz="2000" dirty="0"/>
              <a:t>(1</a:t>
            </a:r>
            <a:r>
              <a:rPr lang="el-GR" sz="2000" dirty="0"/>
              <a:t>.</a:t>
            </a:r>
            <a:r>
              <a:rPr lang="en-US" sz="2000" dirty="0"/>
              <a:t>344</a:t>
            </a:r>
            <a:r>
              <a:rPr lang="el-GR" sz="2000" dirty="0"/>
              <a:t> </a:t>
            </a:r>
            <a:r>
              <a:rPr lang="en-US" sz="2000" dirty="0"/>
              <a:t>billion),</a:t>
            </a:r>
            <a:r>
              <a:rPr lang="el-GR" sz="2000" dirty="0"/>
              <a:t> Ινδία </a:t>
            </a:r>
            <a:r>
              <a:rPr lang="en-US" sz="2000" dirty="0"/>
              <a:t>(1.237 billion), </a:t>
            </a:r>
            <a:r>
              <a:rPr lang="en-US" sz="2000" u="sng" dirty="0"/>
              <a:t>Facebook (1.190 billion)</a:t>
            </a:r>
            <a:r>
              <a:rPr lang="en-US" sz="2000" dirty="0"/>
              <a:t>, </a:t>
            </a:r>
            <a:r>
              <a:rPr lang="el-GR" sz="2000" dirty="0"/>
              <a:t>ΗΠΑ </a:t>
            </a:r>
            <a:r>
              <a:rPr lang="en-US" sz="2000" dirty="0"/>
              <a:t>(314 million), </a:t>
            </a:r>
            <a:r>
              <a:rPr lang="el-GR" sz="2000" dirty="0"/>
              <a:t>Κύπρος </a:t>
            </a:r>
            <a:r>
              <a:rPr lang="en-US" sz="2000" dirty="0"/>
              <a:t>(</a:t>
            </a:r>
            <a:r>
              <a:rPr lang="el-GR" sz="2000" dirty="0"/>
              <a:t>1.1</a:t>
            </a:r>
            <a:r>
              <a:rPr lang="en-US" sz="2000" dirty="0"/>
              <a:t> million)</a:t>
            </a:r>
          </a:p>
          <a:p>
            <a:pPr marL="1155065" lvl="1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000" dirty="0"/>
              <a:t>Πληθυσμός Κόσμου</a:t>
            </a:r>
            <a:r>
              <a:rPr lang="en-US" sz="2000" dirty="0"/>
              <a:t>:  7.137 billion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Συζήτηση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23"/>
          <p:cNvSpPr>
            <a:spLocks noGrp="1" noChangeArrowheads="1"/>
          </p:cNvSpPr>
          <p:nvPr>
            <p:ph sz="quarter" idx="1"/>
          </p:nvPr>
        </p:nvSpPr>
        <p:spPr>
          <a:xfrm>
            <a:off x="152400" y="1570038"/>
            <a:ext cx="8839200" cy="4830762"/>
          </a:xfrm>
        </p:spPr>
        <p:txBody>
          <a:bodyPr>
            <a:noAutofit/>
          </a:bodyPr>
          <a:lstStyle/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400" dirty="0"/>
              <a:t>Τα αυτοκίνητα έχουν </a:t>
            </a:r>
            <a:r>
              <a:rPr lang="en-US" sz="2400" dirty="0"/>
              <a:t>computers</a:t>
            </a:r>
            <a:r>
              <a:rPr lang="el-GR" sz="2400" dirty="0"/>
              <a:t>;</a:t>
            </a:r>
          </a:p>
          <a:p>
            <a:pPr marL="1155065" lvl="1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000" dirty="0"/>
              <a:t>Τα πιο σύγχρονα αυτοκίνητα έχουν μεταξύ 70</a:t>
            </a:r>
            <a:r>
              <a:rPr lang="en-US" sz="2000" dirty="0"/>
              <a:t> </a:t>
            </a:r>
            <a:r>
              <a:rPr lang="el-GR" sz="2000" dirty="0"/>
              <a:t>-</a:t>
            </a:r>
            <a:r>
              <a:rPr lang="en-US" sz="2000" dirty="0"/>
              <a:t> </a:t>
            </a:r>
            <a:r>
              <a:rPr lang="el-GR" sz="2000" dirty="0"/>
              <a:t>100 </a:t>
            </a:r>
            <a:r>
              <a:rPr lang="en-US" sz="2000" dirty="0"/>
              <a:t>Electronic Control Units</a:t>
            </a:r>
          </a:p>
          <a:p>
            <a:pPr marL="1155065" lvl="1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/>
              <a:t>Air bag, ABS, Automatic transmission, Alarm, Climate control, Collision avoidance, Cruise control, Dashboard, Navigation, Windshield wiper control, etc.</a:t>
            </a:r>
          </a:p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400" dirty="0"/>
          </a:p>
          <a:p>
            <a:pPr marL="83439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400" dirty="0"/>
              <a:t>Τα αυτοκίνητα ή τα αεροπλάνα περιέχουν περισσότερο κώδικα;</a:t>
            </a:r>
          </a:p>
          <a:p>
            <a:pPr marL="1155065" lvl="1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/>
              <a:t>Boeing 787 Dreamliner: ~6.4 million </a:t>
            </a:r>
            <a:r>
              <a:rPr lang="el-GR" sz="2000" dirty="0"/>
              <a:t>γραμμές κώδικα</a:t>
            </a:r>
            <a:r>
              <a:rPr lang="en-US" sz="2000" dirty="0"/>
              <a:t>, </a:t>
            </a:r>
            <a:endParaRPr lang="el-GR" sz="2000" dirty="0"/>
          </a:p>
          <a:p>
            <a:pPr marL="1155065" lvl="1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/>
              <a:t>Airbus A380: ~20 million </a:t>
            </a:r>
            <a:r>
              <a:rPr lang="el-GR" sz="2000" dirty="0"/>
              <a:t>γραμμές κώδικα</a:t>
            </a:r>
            <a:endParaRPr lang="en-US" sz="2000" dirty="0"/>
          </a:p>
          <a:p>
            <a:pPr marL="1155065" lvl="1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l-GR" sz="2000" dirty="0"/>
              <a:t>Αυτοκίνητο τελευταίας τεχνολογίας</a:t>
            </a:r>
            <a:r>
              <a:rPr lang="en-US" sz="2000" dirty="0"/>
              <a:t>: ~100 million </a:t>
            </a:r>
            <a:r>
              <a:rPr lang="el-GR" sz="2000" dirty="0"/>
              <a:t>γραμμές κώδικα </a:t>
            </a:r>
            <a:r>
              <a:rPr lang="en-US" sz="2000" dirty="0"/>
              <a:t>(200-300 million </a:t>
            </a:r>
            <a:r>
              <a:rPr lang="el-GR" sz="2000" dirty="0"/>
              <a:t>στο κοντινό μέλλον</a:t>
            </a:r>
            <a:r>
              <a:rPr lang="en-US" sz="20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4597</TotalTime>
  <Words>537</Words>
  <Application>Microsoft Office PowerPoint</Application>
  <PresentationFormat>On-screen Show (4:3)</PresentationFormat>
  <Paragraphs>95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Tw Cen MT</vt:lpstr>
      <vt:lpstr>Wingdings</vt:lpstr>
      <vt:lpstr>Wingdings 2</vt:lpstr>
      <vt:lpstr>Median</vt:lpstr>
      <vt:lpstr>ΕΠΛ 003:  ΕπιστΗμη της ΠληροφορικΗς και ΠληροφορικΑ ΣΥΣΤΗΜΑΤΑ</vt:lpstr>
      <vt:lpstr>Γενικά</vt:lpstr>
      <vt:lpstr>Διδάσκων</vt:lpstr>
      <vt:lpstr>Στόχοι</vt:lpstr>
      <vt:lpstr>Συμβόλαιο μαθήματος</vt:lpstr>
      <vt:lpstr>Βιβλιογραφία Μαθήματος</vt:lpstr>
      <vt:lpstr>Σύντομη Περιγραφή Διαλέξεων</vt:lpstr>
      <vt:lpstr>Συζήτηση</vt:lpstr>
      <vt:lpstr>Συζήτηση</vt:lpstr>
      <vt:lpstr>Ερωτήσεις;</vt:lpstr>
      <vt:lpstr>Τέλος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ΕΠΛ001 - Περιγραφή Μαθήματος</dc:title>
  <dc:subject>Εισαγωγή</dc:subject>
  <dc:creator>Christophoros Christophorou</dc:creator>
  <cp:lastModifiedBy>Demetris</cp:lastModifiedBy>
  <cp:revision>310</cp:revision>
  <dcterms:created xsi:type="dcterms:W3CDTF">2001-11-19T16:24:12Z</dcterms:created>
  <dcterms:modified xsi:type="dcterms:W3CDTF">2017-01-16T13:21:45Z</dcterms:modified>
</cp:coreProperties>
</file>